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7DB0F-228B-49D6-A32B-454B75A7C833}" type="datetimeFigureOut">
              <a:rPr lang="en-US" smtClean="0"/>
              <a:t>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768D9C-2E4F-4859-A444-ACEF6312C67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37B52A-6DCE-488D-BC8B-65CC6C666758}" type="datetime1">
              <a:rPr lang="en-US" smtClean="0"/>
              <a:t>12/7/2015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6A766-86DD-4FBF-A933-2BEE1CF5A27C}" type="datetime1">
              <a:rPr lang="en-US" smtClean="0"/>
              <a:t>12/7/2015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B9EB2-46FA-457D-9E35-11F812E7C8DA}" type="datetime1">
              <a:rPr lang="en-US" smtClean="0"/>
              <a:t>12/7/2015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EDB07-2755-4C9B-B92E-6A637283A6A5}" type="datetime1">
              <a:rPr lang="en-US" smtClean="0"/>
              <a:t>12/7/2015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6DFE5-B440-417B-9B22-EA01D229059D}" type="datetime1">
              <a:rPr lang="en-US" smtClean="0"/>
              <a:t>12/7/2015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2F3EEE-375C-41CC-B226-D98B2E0843F6}" type="datetime1">
              <a:rPr lang="en-US" smtClean="0"/>
              <a:t>12/7/2015</a:t>
            </a:fld>
            <a:endParaRPr lang="en-US"/>
          </a:p>
        </p:txBody>
      </p:sp>
      <p:sp>
        <p:nvSpPr>
          <p:cNvPr id="6" name="Footer Placeholder 5"/>
          <p:cNvSpPr>
            <a:spLocks noGrp="1"/>
          </p:cNvSpPr>
          <p:nvPr>
            <p:ph type="ftr" sz="quarter" idx="11"/>
          </p:nvPr>
        </p:nvSpPr>
        <p:spPr/>
        <p:txBody>
          <a:bodyPr/>
          <a:lstStyle/>
          <a:p>
            <a:r>
              <a:rPr lang="en-US" smtClean="0"/>
              <a:t>Mr.vinifred.K. Associate Professor ACON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21D30-DA5C-4859-88D8-CDA0613D92F2}" type="datetime1">
              <a:rPr lang="en-US" smtClean="0"/>
              <a:t>12/7/2015</a:t>
            </a:fld>
            <a:endParaRPr lang="en-US"/>
          </a:p>
        </p:txBody>
      </p:sp>
      <p:sp>
        <p:nvSpPr>
          <p:cNvPr id="8" name="Footer Placeholder 7"/>
          <p:cNvSpPr>
            <a:spLocks noGrp="1"/>
          </p:cNvSpPr>
          <p:nvPr>
            <p:ph type="ftr" sz="quarter" idx="11"/>
          </p:nvPr>
        </p:nvSpPr>
        <p:spPr/>
        <p:txBody>
          <a:bodyPr/>
          <a:lstStyle/>
          <a:p>
            <a:r>
              <a:rPr lang="en-US" smtClean="0"/>
              <a:t>Mr.vinifred.K. Associate Professor ACON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26716F-A952-434C-901B-5442C64EB47A}" type="datetime1">
              <a:rPr lang="en-US" smtClean="0"/>
              <a:t>12/7/2015</a:t>
            </a:fld>
            <a:endParaRPr lang="en-US"/>
          </a:p>
        </p:txBody>
      </p:sp>
      <p:sp>
        <p:nvSpPr>
          <p:cNvPr id="4" name="Footer Placeholder 3"/>
          <p:cNvSpPr>
            <a:spLocks noGrp="1"/>
          </p:cNvSpPr>
          <p:nvPr>
            <p:ph type="ftr" sz="quarter" idx="11"/>
          </p:nvPr>
        </p:nvSpPr>
        <p:spPr/>
        <p:txBody>
          <a:bodyPr/>
          <a:lstStyle/>
          <a:p>
            <a:r>
              <a:rPr lang="en-US" smtClean="0"/>
              <a:t>Mr.vinifred.K. Associate Professor ACON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72F35-3C58-4FAA-B61F-BCC4D039401F}" type="datetime1">
              <a:rPr lang="en-US" smtClean="0"/>
              <a:t>12/7/2015</a:t>
            </a:fld>
            <a:endParaRPr lang="en-US"/>
          </a:p>
        </p:txBody>
      </p:sp>
      <p:sp>
        <p:nvSpPr>
          <p:cNvPr id="3" name="Footer Placeholder 2"/>
          <p:cNvSpPr>
            <a:spLocks noGrp="1"/>
          </p:cNvSpPr>
          <p:nvPr>
            <p:ph type="ftr" sz="quarter" idx="11"/>
          </p:nvPr>
        </p:nvSpPr>
        <p:spPr/>
        <p:txBody>
          <a:bodyPr/>
          <a:lstStyle/>
          <a:p>
            <a:r>
              <a:rPr lang="en-US" smtClean="0"/>
              <a:t>Mr.vinifred.K. Associate Professor ACON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13D49-6175-404B-A427-44E4E7731DE1}" type="datetime1">
              <a:rPr lang="en-US" smtClean="0"/>
              <a:t>12/7/2015</a:t>
            </a:fld>
            <a:endParaRPr lang="en-US"/>
          </a:p>
        </p:txBody>
      </p:sp>
      <p:sp>
        <p:nvSpPr>
          <p:cNvPr id="6" name="Footer Placeholder 5"/>
          <p:cNvSpPr>
            <a:spLocks noGrp="1"/>
          </p:cNvSpPr>
          <p:nvPr>
            <p:ph type="ftr" sz="quarter" idx="11"/>
          </p:nvPr>
        </p:nvSpPr>
        <p:spPr/>
        <p:txBody>
          <a:bodyPr/>
          <a:lstStyle/>
          <a:p>
            <a:r>
              <a:rPr lang="en-US" smtClean="0"/>
              <a:t>Mr.vinifred.K. Associate Professor ACON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C9F1F-28B5-4CCB-8756-B4458CA4FEEF}" type="datetime1">
              <a:rPr lang="en-US" smtClean="0"/>
              <a:t>12/7/2015</a:t>
            </a:fld>
            <a:endParaRPr lang="en-US"/>
          </a:p>
        </p:txBody>
      </p:sp>
      <p:sp>
        <p:nvSpPr>
          <p:cNvPr id="6" name="Footer Placeholder 5"/>
          <p:cNvSpPr>
            <a:spLocks noGrp="1"/>
          </p:cNvSpPr>
          <p:nvPr>
            <p:ph type="ftr" sz="quarter" idx="11"/>
          </p:nvPr>
        </p:nvSpPr>
        <p:spPr/>
        <p:txBody>
          <a:bodyPr/>
          <a:lstStyle/>
          <a:p>
            <a:r>
              <a:rPr lang="en-US" smtClean="0"/>
              <a:t>Mr.vinifred.K. Associate Professor ACON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applaus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2E819-4EBB-4D1F-ABFE-624473821803}" type="datetime1">
              <a:rPr lang="en-US" smtClean="0"/>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Mr.vinifred.K. Associate Professor ACON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sndAc>
      <p:stSnd>
        <p:snd r:embed="rId13" name="applause.wav" builtIn="1"/>
      </p:stSnd>
    </p:sndAc>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rgbClr val="FF0000"/>
                </a:solidFill>
              </a:rPr>
              <a:t>TELECONFERENCE</a:t>
            </a:r>
            <a:r>
              <a:rPr lang="en-US" sz="6000" dirty="0" smtClean="0">
                <a:solidFill>
                  <a:srgbClr val="FF0000"/>
                </a:solidFill>
              </a:rPr>
              <a:t/>
            </a:r>
            <a:br>
              <a:rPr lang="en-US" sz="6000" dirty="0" smtClean="0">
                <a:solidFill>
                  <a:srgbClr val="FF0000"/>
                </a:solidFill>
              </a:rPr>
            </a:br>
            <a:endParaRPr lang="en-US" sz="6000"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00B0F0"/>
                </a:solidFill>
              </a:rPr>
              <a:t>Mr. Vinifred</a:t>
            </a:r>
            <a:r>
              <a:rPr lang="en-US" dirty="0" smtClean="0">
                <a:solidFill>
                  <a:srgbClr val="00B0F0"/>
                </a:solidFill>
              </a:rPr>
              <a:t>. </a:t>
            </a:r>
            <a:r>
              <a:rPr lang="en-US" dirty="0" smtClean="0">
                <a:solidFill>
                  <a:srgbClr val="00B0F0"/>
                </a:solidFill>
              </a:rPr>
              <a:t>K,  M.Sc(N)</a:t>
            </a:r>
            <a:endParaRPr lang="en-US" dirty="0" smtClean="0">
              <a:solidFill>
                <a:srgbClr val="00B0F0"/>
              </a:solidFill>
            </a:endParaRPr>
          </a:p>
          <a:p>
            <a:r>
              <a:rPr lang="en-US" dirty="0" smtClean="0">
                <a:solidFill>
                  <a:srgbClr val="00B0F0"/>
                </a:solidFill>
              </a:rPr>
              <a:t>Associate Professor</a:t>
            </a:r>
          </a:p>
          <a:p>
            <a:r>
              <a:rPr lang="en-US" dirty="0" smtClean="0">
                <a:solidFill>
                  <a:srgbClr val="00B0F0"/>
                </a:solidFill>
              </a:rPr>
              <a:t>Dept of Mental Health Nursing</a:t>
            </a:r>
            <a:endParaRPr lang="en-US" dirty="0">
              <a:solidFill>
                <a:srgbClr val="00B0F0"/>
              </a:solidFill>
            </a:endParaRPr>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l"/>
            <a:r>
              <a:rPr lang="en-US" b="1" dirty="0" smtClean="0">
                <a:solidFill>
                  <a:srgbClr val="FF0000"/>
                </a:solidFill>
              </a:rPr>
              <a:t>Meet – Me conferencing</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“Meet Me” conferencing, in which each participant calls the conferencing center from any convenient location.</a:t>
            </a:r>
          </a:p>
          <a:p>
            <a:pPr algn="just"/>
            <a:r>
              <a:rPr lang="en-US" dirty="0" smtClean="0"/>
              <a:t>If everyone is prompt, a large number of locations can be interconnected for conferences in five minutes or less.  </a:t>
            </a:r>
          </a:p>
          <a:p>
            <a:pPr algn="just"/>
            <a:r>
              <a:rPr lang="en-US" dirty="0" smtClean="0"/>
              <a:t>The sound quality is superior to that of </a:t>
            </a:r>
            <a:r>
              <a:rPr lang="en-US" dirty="0" err="1" smtClean="0"/>
              <a:t>tele</a:t>
            </a:r>
            <a:r>
              <a:rPr lang="en-US" dirty="0" smtClean="0"/>
              <a:t>-co </a:t>
            </a:r>
            <a:r>
              <a:rPr lang="en-US" dirty="0" smtClean="0"/>
              <a:t>conferencing and is generally unaffected by numbers of participants.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l"/>
            <a:r>
              <a:rPr lang="en-US" b="1" dirty="0" smtClean="0">
                <a:solidFill>
                  <a:srgbClr val="FF0000"/>
                </a:solidFill>
              </a:rPr>
              <a:t>Direct Dial Conferencing system:</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		Direct dial conferencing system is an innovation that makes it possible for one caller to set up a telephone conference with up to six additional participants by using a touch tone phone.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dirty="0"/>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r>
              <a:rPr lang="en-US" b="1" dirty="0" smtClean="0">
                <a:solidFill>
                  <a:srgbClr val="FF0000"/>
                </a:solidFill>
              </a:rPr>
              <a:t>AUDIOGRAPHIC TELECONFERENCING:</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“Audio graphics” refers to the transmission of print and graphic information over telephone lines to complement voice communication with visuals.  </a:t>
            </a:r>
          </a:p>
          <a:p>
            <a:pPr algn="just"/>
            <a:r>
              <a:rPr lang="en-US" dirty="0" smtClean="0"/>
              <a:t>It includes a variety of devices; electronic pens, blackboards, and tablets as well as computer systems, slow scan television microfiche, </a:t>
            </a:r>
            <a:r>
              <a:rPr lang="en-US" dirty="0" err="1" smtClean="0"/>
              <a:t>telewriters</a:t>
            </a:r>
            <a:r>
              <a:rPr lang="en-US" dirty="0" smtClean="0"/>
              <a:t> and facsimile machines.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r>
              <a:rPr lang="en-US" b="1" dirty="0" smtClean="0">
                <a:solidFill>
                  <a:srgbClr val="FF0000"/>
                </a:solidFill>
              </a:rPr>
              <a:t>AUDIOGRAPHIC TELECONFERENCING:</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Although not widely used, a potentially useful educational device is the electronic blackboard.  </a:t>
            </a:r>
            <a:endParaRPr lang="en-US" dirty="0" smtClean="0"/>
          </a:p>
          <a:p>
            <a:pPr algn="just"/>
            <a:r>
              <a:rPr lang="en-US" dirty="0" smtClean="0"/>
              <a:t>The </a:t>
            </a:r>
            <a:r>
              <a:rPr lang="en-US" dirty="0" smtClean="0"/>
              <a:t>blackboard converts writing to audible tones which are transmitted over telephone lines, received at one or more locations and displayed upon a television screen.</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pPr algn="l"/>
            <a:r>
              <a:rPr lang="en-US" b="1" dirty="0" smtClean="0">
                <a:solidFill>
                  <a:srgbClr val="FF0000"/>
                </a:solidFill>
              </a:rPr>
              <a:t>VIDEO </a:t>
            </a:r>
            <a:r>
              <a:rPr lang="en-US" b="1" dirty="0" smtClean="0">
                <a:solidFill>
                  <a:srgbClr val="FF0000"/>
                </a:solidFill>
              </a:rPr>
              <a:t>TELECONFERENCING</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Video conferencing combines the audio and visual media to provide interactive voice communications and television pictures.</a:t>
            </a:r>
          </a:p>
          <a:p>
            <a:pPr algn="just"/>
            <a:r>
              <a:rPr lang="en-US" dirty="0" smtClean="0"/>
              <a:t>The images include anything that can be captured by a television camera.  </a:t>
            </a:r>
          </a:p>
          <a:p>
            <a:pPr algn="just"/>
            <a:r>
              <a:rPr lang="en-US" dirty="0" smtClean="0"/>
              <a:t>A number of options exist, include, freeze-frame television, compressed video systems, and full motion video system.</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r>
              <a:rPr lang="en-US" b="1" dirty="0" smtClean="0">
                <a:solidFill>
                  <a:srgbClr val="FF0000"/>
                </a:solidFill>
              </a:rPr>
              <a:t>Freeze – Frame </a:t>
            </a:r>
            <a:r>
              <a:rPr lang="en-US" b="1" dirty="0" smtClean="0">
                <a:solidFill>
                  <a:srgbClr val="FF0000"/>
                </a:solidFill>
              </a:rPr>
              <a:t>Television</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Freeze </a:t>
            </a:r>
            <a:r>
              <a:rPr lang="en-US" dirty="0" smtClean="0"/>
              <a:t>– frame, or slow scan television uses the narrowband telephone system to transmit data, voice and still video images.  </a:t>
            </a:r>
            <a:endParaRPr lang="en-US" dirty="0" smtClean="0"/>
          </a:p>
          <a:p>
            <a:pPr algn="just"/>
            <a:r>
              <a:rPr lang="en-US" dirty="0" smtClean="0"/>
              <a:t>Transmission </a:t>
            </a:r>
            <a:r>
              <a:rPr lang="en-US" dirty="0" smtClean="0"/>
              <a:t>time may vary from a few seconds to more than a minute.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r>
              <a:rPr lang="en-US" b="1" dirty="0" smtClean="0">
                <a:solidFill>
                  <a:srgbClr val="FF0000"/>
                </a:solidFill>
              </a:rPr>
              <a:t>Compressed video </a:t>
            </a:r>
            <a:r>
              <a:rPr lang="en-US" b="1" dirty="0" smtClean="0">
                <a:solidFill>
                  <a:srgbClr val="FF0000"/>
                </a:solidFill>
              </a:rPr>
              <a:t>system</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A </a:t>
            </a:r>
            <a:r>
              <a:rPr lang="en-US" dirty="0" smtClean="0"/>
              <a:t>compressed video system also uses a telephone data circuit.  </a:t>
            </a:r>
            <a:endParaRPr lang="en-US" dirty="0" smtClean="0"/>
          </a:p>
          <a:p>
            <a:pPr algn="just"/>
            <a:r>
              <a:rPr lang="en-US" dirty="0" smtClean="0"/>
              <a:t>It </a:t>
            </a:r>
            <a:r>
              <a:rPr lang="en-US" dirty="0" smtClean="0"/>
              <a:t>compresses the video signal to eliminate redundant electronic information with a picture processor or codec.  </a:t>
            </a:r>
            <a:endParaRPr lang="en-US" dirty="0" smtClean="0"/>
          </a:p>
          <a:p>
            <a:pPr algn="just"/>
            <a:r>
              <a:rPr lang="en-US" dirty="0" smtClean="0"/>
              <a:t>The </a:t>
            </a:r>
            <a:r>
              <a:rPr lang="en-US" dirty="0" smtClean="0"/>
              <a:t>video picture appears instantly but there may be some </a:t>
            </a:r>
            <a:r>
              <a:rPr lang="en-US" dirty="0" smtClean="0"/>
              <a:t> </a:t>
            </a:r>
            <a:r>
              <a:rPr lang="en-US" dirty="0" smtClean="0"/>
              <a:t>blurring of fast movements.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normAutofit fontScale="90000"/>
          </a:bodyPr>
          <a:lstStyle/>
          <a:p>
            <a:r>
              <a:rPr lang="en-US" b="1" dirty="0" smtClean="0">
                <a:solidFill>
                  <a:srgbClr val="FF0000"/>
                </a:solidFill>
              </a:rPr>
              <a:t>Full Motion Video System:</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		A full motion video system uses wideband channels to send video, voice and data.  Because of the large channel capacity, it transmits a full video picture with continuous motion instantly, using cable, microwave or satellites.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pPr algn="l"/>
            <a:r>
              <a:rPr lang="en-US" b="1" dirty="0" smtClean="0">
                <a:solidFill>
                  <a:srgbClr val="FF0000"/>
                </a:solidFill>
              </a:rPr>
              <a:t>Computer conferencing:</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t>Computer </a:t>
            </a:r>
            <a:r>
              <a:rPr lang="en-US" dirty="0" smtClean="0"/>
              <a:t>conferencing permits two or more people to communicate with each other via computer terminals in a non-real time mode. </a:t>
            </a:r>
            <a:endParaRPr lang="en-US" dirty="0" smtClean="0"/>
          </a:p>
          <a:p>
            <a:pPr algn="just"/>
            <a:r>
              <a:rPr lang="en-US" dirty="0" smtClean="0"/>
              <a:t>It </a:t>
            </a:r>
            <a:r>
              <a:rPr lang="en-US" dirty="0" smtClean="0"/>
              <a:t>is like “electronic mail” because the user can put a message in to the computer and have it retrieved and answered later.</a:t>
            </a:r>
          </a:p>
          <a:p>
            <a:pPr algn="just"/>
            <a:r>
              <a:rPr lang="en-US" dirty="0" smtClean="0"/>
              <a:t>But </a:t>
            </a:r>
            <a:r>
              <a:rPr lang="en-US" dirty="0" smtClean="0"/>
              <a:t>conferencing technology goes further, specific software programs have been developed that permit members of a conference to interact with each other and to access a wide variety of stored information relevant to their objectives.</a:t>
            </a:r>
          </a:p>
          <a:p>
            <a:pPr algn="just"/>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pPr algn="l"/>
            <a:r>
              <a:rPr lang="en-US" b="1" dirty="0" smtClean="0">
                <a:solidFill>
                  <a:srgbClr val="FF0000"/>
                </a:solidFill>
              </a:rPr>
              <a:t>Computer conferencing: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Computer conferencing adapts to course teaching, student counseling and informed information exchange.  </a:t>
            </a:r>
            <a:endParaRPr lang="en-US" dirty="0" smtClean="0"/>
          </a:p>
          <a:p>
            <a:pPr algn="just"/>
            <a:r>
              <a:rPr lang="en-US" dirty="0" smtClean="0"/>
              <a:t>The </a:t>
            </a:r>
            <a:r>
              <a:rPr lang="en-US" dirty="0" smtClean="0"/>
              <a:t>university of Michigan is the educational leader in this </a:t>
            </a:r>
            <a:r>
              <a:rPr lang="en-US" dirty="0" smtClean="0"/>
              <a:t>field.</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r>
              <a:rPr lang="en-US" b="1" dirty="0" smtClean="0">
                <a:solidFill>
                  <a:srgbClr val="FF0000"/>
                </a:solidFill>
              </a:rPr>
              <a:t>INTRODUCTION</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	College and university users have discovered that teleconferencing enables them to extend the budget dollar, extend educational opportunities to distant locations, accommodate a variety of classes, from college credit courses to continuing education and public service programs; and provide a flexible format for meetings.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a:ln>
            <a:solidFill>
              <a:schemeClr val="accent6">
                <a:lumMod val="75000"/>
              </a:schemeClr>
            </a:solidFill>
          </a:ln>
        </p:spPr>
        <p:txBody>
          <a:bodyPr>
            <a:normAutofit fontScale="90000"/>
          </a:bodyPr>
          <a:lstStyle/>
          <a:p>
            <a:r>
              <a:rPr lang="en-US" b="1" dirty="0" smtClean="0">
                <a:solidFill>
                  <a:srgbClr val="FF0000"/>
                </a:solidFill>
              </a:rPr>
              <a:t>USES OF </a:t>
            </a:r>
            <a:r>
              <a:rPr lang="en-US" b="1" dirty="0" smtClean="0">
                <a:solidFill>
                  <a:srgbClr val="FF0000"/>
                </a:solidFill>
              </a:rPr>
              <a:t>TELECONFERENCE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lvl="0" algn="just"/>
            <a:r>
              <a:rPr lang="en-US" dirty="0" smtClean="0"/>
              <a:t>It </a:t>
            </a:r>
            <a:r>
              <a:rPr lang="en-US" dirty="0" smtClean="0"/>
              <a:t>can reach large or sparsely populated areas.</a:t>
            </a:r>
          </a:p>
          <a:p>
            <a:pPr lvl="0" algn="just"/>
            <a:r>
              <a:rPr lang="en-US" dirty="0" smtClean="0"/>
              <a:t>It provides broader access to public meetings.</a:t>
            </a:r>
          </a:p>
          <a:p>
            <a:pPr lvl="0" algn="just"/>
            <a:r>
              <a:rPr lang="en-US" dirty="0" smtClean="0"/>
              <a:t>A wider group of participants means a broader range of ideas and point of view.</a:t>
            </a:r>
          </a:p>
          <a:p>
            <a:pPr lvl="0" algn="just"/>
            <a:r>
              <a:rPr lang="en-US" dirty="0" smtClean="0"/>
              <a:t>Teleconferencing saves an agency time and travel costs.</a:t>
            </a:r>
          </a:p>
          <a:p>
            <a:pPr lvl="0" algn="just"/>
            <a:r>
              <a:rPr lang="en-US" dirty="0" smtClean="0"/>
              <a:t>It saves people money.</a:t>
            </a:r>
          </a:p>
          <a:p>
            <a:pPr lvl="0" algn="just"/>
            <a:r>
              <a:rPr lang="en-US" dirty="0" smtClean="0"/>
              <a:t>It saves time.</a:t>
            </a:r>
          </a:p>
          <a:p>
            <a:pPr lvl="0" algn="just"/>
            <a:r>
              <a:rPr lang="en-US" dirty="0" smtClean="0"/>
              <a:t>It is useful when there is an issue in state or region wide.</a:t>
            </a:r>
          </a:p>
          <a:p>
            <a:pPr lvl="0" algn="just"/>
            <a:r>
              <a:rPr lang="en-US" dirty="0" smtClean="0"/>
              <a:t>It helps to increase the number of participants.</a:t>
            </a:r>
          </a:p>
          <a:p>
            <a:pPr lvl="0" algn="just"/>
            <a:r>
              <a:rPr lang="en-US" dirty="0" smtClean="0"/>
              <a:t>It is useful for training.</a:t>
            </a:r>
          </a:p>
          <a:p>
            <a:pPr lvl="0" algn="just"/>
            <a:r>
              <a:rPr lang="en-US" dirty="0" smtClean="0"/>
              <a:t>It is used for networking among transportation professionals on public involvement and other topics.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a:ln>
            <a:solidFill>
              <a:schemeClr val="accent6">
                <a:lumMod val="75000"/>
              </a:schemeClr>
            </a:solidFill>
          </a:ln>
          <a:effectLst>
            <a:softEdge rad="12700"/>
          </a:effectLst>
        </p:spPr>
        <p:txBody>
          <a:bodyPr>
            <a:normAutofit fontScale="90000"/>
          </a:bodyPr>
          <a:lstStyle/>
          <a:p>
            <a:r>
              <a:rPr lang="en-US" b="1" dirty="0" smtClean="0">
                <a:solidFill>
                  <a:srgbClr val="FF0000"/>
                </a:solidFill>
              </a:rPr>
              <a:t>DRAWBACKS OF TELECONFERENCE: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lvl="0"/>
            <a:r>
              <a:rPr lang="en-US" dirty="0" smtClean="0"/>
              <a:t>Teleconferences are </a:t>
            </a:r>
            <a:r>
              <a:rPr lang="en-US" dirty="0" smtClean="0"/>
              <a:t>somewhat formal </a:t>
            </a:r>
            <a:r>
              <a:rPr lang="en-US" dirty="0" smtClean="0"/>
              <a:t>events.</a:t>
            </a:r>
            <a:endParaRPr lang="en-US" dirty="0" smtClean="0"/>
          </a:p>
          <a:p>
            <a:pPr lvl="0"/>
            <a:r>
              <a:rPr lang="en-US" dirty="0" smtClean="0"/>
              <a:t>A large </a:t>
            </a:r>
            <a:r>
              <a:rPr lang="en-US" dirty="0" smtClean="0"/>
              <a:t>number of people is difficult to manage in a single conference.</a:t>
            </a:r>
          </a:p>
          <a:p>
            <a:pPr lvl="0"/>
            <a:r>
              <a:rPr lang="en-US" dirty="0" smtClean="0"/>
              <a:t>Costs can </a:t>
            </a:r>
            <a:r>
              <a:rPr lang="en-US" dirty="0" smtClean="0"/>
              <a:t>be </a:t>
            </a:r>
            <a:r>
              <a:rPr lang="en-US" dirty="0" smtClean="0"/>
              <a:t>high.</a:t>
            </a:r>
            <a:endParaRPr lang="en-US" dirty="0" smtClean="0"/>
          </a:p>
          <a:p>
            <a:pPr lvl="0"/>
            <a:r>
              <a:rPr lang="en-US" dirty="0" smtClean="0"/>
              <a:t>It takes </a:t>
            </a:r>
            <a:r>
              <a:rPr lang="en-US" dirty="0" smtClean="0"/>
              <a:t>time to </a:t>
            </a:r>
            <a:r>
              <a:rPr lang="en-US" dirty="0" smtClean="0"/>
              <a:t>organize.</a:t>
            </a:r>
            <a:endParaRPr lang="en-US" dirty="0" smtClean="0"/>
          </a:p>
          <a:p>
            <a:pPr lvl="0"/>
            <a:r>
              <a:rPr lang="en-US" dirty="0" smtClean="0"/>
              <a:t>Staffing needs </a:t>
            </a:r>
            <a:r>
              <a:rPr lang="en-US" dirty="0" smtClean="0"/>
              <a:t>can be </a:t>
            </a:r>
            <a:r>
              <a:rPr lang="en-US" dirty="0" smtClean="0"/>
              <a:t>significant.</a:t>
            </a:r>
            <a:endParaRPr lang="en-US" dirty="0" smtClean="0"/>
          </a:p>
          <a:p>
            <a:pPr lvl="0"/>
            <a:r>
              <a:rPr lang="en-US" dirty="0" smtClean="0"/>
              <a:t>Community people </a:t>
            </a:r>
            <a:r>
              <a:rPr lang="en-US" dirty="0" smtClean="0"/>
              <a:t>are alienated if a meeting is poorly </a:t>
            </a:r>
            <a:r>
              <a:rPr lang="en-US" dirty="0" smtClean="0"/>
              <a:t>implemented.</a:t>
            </a:r>
            <a:endParaRPr lang="en-US" dirty="0" smtClean="0"/>
          </a:p>
          <a:p>
            <a:pPr lvl="0"/>
            <a:r>
              <a:rPr lang="en-US" dirty="0" smtClean="0"/>
              <a:t>It reduces </a:t>
            </a:r>
            <a:r>
              <a:rPr lang="en-US" dirty="0" smtClean="0"/>
              <a:t>opportunities for face-to-face contact</a:t>
            </a:r>
          </a:p>
          <a:p>
            <a:pPr lvl="0"/>
            <a:r>
              <a:rPr lang="en-US" dirty="0" smtClean="0"/>
              <a:t>the goals must be clear and </a:t>
            </a:r>
            <a:r>
              <a:rPr lang="en-US" dirty="0" smtClean="0"/>
              <a:t>manageable.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r>
              <a:rPr lang="en-US" b="1" dirty="0" smtClean="0">
                <a:solidFill>
                  <a:srgbClr val="FF0000"/>
                </a:solidFill>
              </a:rPr>
              <a:t>ORGINISING TELECONFERENCE: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		One person should be </a:t>
            </a:r>
            <a:r>
              <a:rPr lang="en-US" dirty="0" err="1" smtClean="0"/>
              <a:t>incharge</a:t>
            </a:r>
            <a:r>
              <a:rPr lang="en-US" dirty="0" smtClean="0"/>
              <a:t> of </a:t>
            </a:r>
            <a:r>
              <a:rPr lang="en-US" dirty="0" err="1" smtClean="0"/>
              <a:t>selting</a:t>
            </a:r>
            <a:r>
              <a:rPr lang="en-US" dirty="0" smtClean="0"/>
              <a:t> up a teleconference.  The individual makes preparatory cells to each participant, establishes a specific time for the teleconference and makes the cells to assemble the group.  The same person should be </a:t>
            </a:r>
            <a:r>
              <a:rPr lang="en-US" dirty="0" err="1" smtClean="0"/>
              <a:t>incharge</a:t>
            </a:r>
            <a:r>
              <a:rPr lang="en-US" dirty="0" smtClean="0"/>
              <a:t> of setting an agenda based on issue brought up by individual participants.</a:t>
            </a:r>
          </a:p>
          <a:p>
            <a:r>
              <a:rPr lang="en-US" dirty="0" smtClean="0"/>
              <a:t>		Equipment for telephone conference is minimal speaker phones allow several people to use one phone to listen to and speak with others, but they are not required.  Individuals can be contacted on their extensions and participate fully in conversations.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a:ln>
            <a:solidFill>
              <a:schemeClr val="accent6">
                <a:lumMod val="75000"/>
              </a:schemeClr>
            </a:solidFill>
          </a:ln>
          <a:effectLst/>
        </p:spPr>
        <p:txBody>
          <a:bodyPr>
            <a:normAutofit fontScale="90000"/>
          </a:bodyPr>
          <a:lstStyle/>
          <a:p>
            <a:r>
              <a:rPr lang="en-US" b="1" dirty="0" smtClean="0">
                <a:solidFill>
                  <a:srgbClr val="FF0000"/>
                </a:solidFill>
              </a:rPr>
              <a:t>PARTICIPANTS FOR TELECONFERENCE: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b="1" dirty="0" smtClean="0">
                <a:solidFill>
                  <a:srgbClr val="FF0000"/>
                </a:solidFill>
              </a:rPr>
              <a:t>Any </a:t>
            </a:r>
            <a:r>
              <a:rPr lang="en-US" b="1" dirty="0" smtClean="0">
                <a:solidFill>
                  <a:srgbClr val="FF0000"/>
                </a:solidFill>
              </a:rPr>
              <a:t>one can participate:</a:t>
            </a:r>
            <a:endParaRPr lang="en-US" dirty="0" smtClean="0">
              <a:solidFill>
                <a:srgbClr val="FF0000"/>
              </a:solidFill>
            </a:endParaRPr>
          </a:p>
          <a:p>
            <a:pPr algn="just"/>
            <a:r>
              <a:rPr lang="en-US" dirty="0" smtClean="0"/>
              <a:t>Teleconferencing </a:t>
            </a:r>
            <a:r>
              <a:rPr lang="en-US" dirty="0" smtClean="0"/>
              <a:t>broadens participation with its code geographical coverage.  </a:t>
            </a:r>
            <a:endParaRPr lang="en-US" dirty="0" smtClean="0"/>
          </a:p>
          <a:p>
            <a:pPr algn="just"/>
            <a:r>
              <a:rPr lang="en-US" dirty="0" smtClean="0"/>
              <a:t>People </a:t>
            </a:r>
            <a:r>
              <a:rPr lang="en-US" dirty="0" smtClean="0"/>
              <a:t>living in remote areas can join in conversations. </a:t>
            </a:r>
            <a:endParaRPr lang="en-US" dirty="0" smtClean="0"/>
          </a:p>
          <a:p>
            <a:pPr algn="just"/>
            <a:r>
              <a:rPr lang="en-US" dirty="0" smtClean="0"/>
              <a:t>Participation </a:t>
            </a:r>
            <a:r>
              <a:rPr lang="en-US" dirty="0" smtClean="0"/>
              <a:t>becomes available even for the mobility restricted, those without easy access to transportation, the disadvantaged and elderly.</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a:ln>
            <a:solidFill>
              <a:schemeClr val="accent6">
                <a:lumMod val="75000"/>
              </a:schemeClr>
            </a:solidFill>
          </a:ln>
        </p:spPr>
        <p:txBody>
          <a:bodyPr>
            <a:normAutofit fontScale="90000"/>
          </a:bodyPr>
          <a:lstStyle/>
          <a:p>
            <a:r>
              <a:rPr lang="en-US" b="1" dirty="0" smtClean="0">
                <a:solidFill>
                  <a:srgbClr val="FF0000"/>
                </a:solidFill>
              </a:rPr>
              <a:t>Participants gather at tow or more locations:</a:t>
            </a:r>
            <a:endParaRPr lang="en-US" dirty="0">
              <a:solidFill>
                <a:srgbClr val="FF0000"/>
              </a:solidFill>
            </a:endParaRPr>
          </a:p>
        </p:txBody>
      </p:sp>
      <p:sp>
        <p:nvSpPr>
          <p:cNvPr id="3" name="Content Placeholder 2"/>
          <p:cNvSpPr>
            <a:spLocks noGrp="1"/>
          </p:cNvSpPr>
          <p:nvPr>
            <p:ph idx="1"/>
          </p:nvPr>
        </p:nvSpPr>
        <p:spPr/>
        <p:txBody>
          <a:bodyPr/>
          <a:lstStyle/>
          <a:p>
            <a:pPr algn="just">
              <a:buNone/>
            </a:pPr>
            <a:r>
              <a:rPr lang="en-US" b="1" dirty="0" smtClean="0"/>
              <a:t>	</a:t>
            </a:r>
            <a:endParaRPr lang="en-US" dirty="0" smtClean="0"/>
          </a:p>
          <a:p>
            <a:pPr algn="just"/>
            <a:r>
              <a:rPr lang="en-US" dirty="0" smtClean="0"/>
              <a:t>Communicate via </a:t>
            </a:r>
            <a:r>
              <a:rPr lang="en-US" dirty="0" smtClean="0"/>
              <a:t>phone or video. </a:t>
            </a:r>
            <a:endParaRPr lang="en-US" dirty="0" smtClean="0"/>
          </a:p>
          <a:p>
            <a:pPr algn="just">
              <a:buNone/>
            </a:pPr>
            <a:endParaRPr lang="en-US" dirty="0" smtClean="0"/>
          </a:p>
          <a:p>
            <a:pPr algn="just"/>
            <a:r>
              <a:rPr lang="en-US" dirty="0" smtClean="0"/>
              <a:t>The </a:t>
            </a:r>
            <a:r>
              <a:rPr lang="en-US" dirty="0" smtClean="0"/>
              <a:t>event requires planning, so that participants are present at the appointed time at their divergent locations.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371600"/>
          </a:xfrm>
          <a:solidFill>
            <a:schemeClr val="accent1">
              <a:lumMod val="60000"/>
              <a:lumOff val="40000"/>
            </a:schemeClr>
          </a:solidFill>
          <a:ln>
            <a:solidFill>
              <a:schemeClr val="accent6">
                <a:lumMod val="75000"/>
              </a:schemeClr>
            </a:solidFill>
          </a:ln>
        </p:spPr>
        <p:txBody>
          <a:bodyPr>
            <a:noAutofit/>
          </a:bodyPr>
          <a:lstStyle/>
          <a:p>
            <a:pPr algn="l"/>
            <a:r>
              <a:rPr lang="en-US" sz="3600" b="1" dirty="0" smtClean="0">
                <a:solidFill>
                  <a:srgbClr val="FF0000"/>
                </a:solidFill>
              </a:rPr>
              <a:t>Participant should know what to expect during the session:</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A well-published </a:t>
            </a:r>
            <a:r>
              <a:rPr lang="en-US" dirty="0" smtClean="0"/>
              <a:t>agenda in required</a:t>
            </a:r>
            <a:r>
              <a:rPr lang="en-US" dirty="0" smtClean="0"/>
              <a:t>.</a:t>
            </a:r>
          </a:p>
          <a:p>
            <a:pPr algn="just"/>
            <a:r>
              <a:rPr lang="en-US" dirty="0" smtClean="0"/>
              <a:t>It </a:t>
            </a:r>
            <a:r>
              <a:rPr lang="en-US" dirty="0" smtClean="0"/>
              <a:t>is helpful to brief participants so they understand the basic process and maximize the use of time for their participation.  </a:t>
            </a:r>
            <a:endParaRPr lang="en-US" dirty="0" smtClean="0"/>
          </a:p>
          <a:p>
            <a:pPr algn="just"/>
            <a:r>
              <a:rPr lang="en-US" dirty="0" smtClean="0"/>
              <a:t>For </a:t>
            </a:r>
            <a:r>
              <a:rPr lang="en-US" dirty="0" smtClean="0"/>
              <a:t>(ex) basic concerns like speaking clearly or waiting to </a:t>
            </a:r>
            <a:r>
              <a:rPr lang="en-US" dirty="0" smtClean="0"/>
              <a:t>speak </a:t>
            </a:r>
            <a:r>
              <a:rPr lang="en-US" dirty="0" smtClean="0"/>
              <a:t>in turn are both elements of a successful teleconference based meeting.</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a:ln>
            <a:solidFill>
              <a:schemeClr val="accent6">
                <a:lumMod val="75000"/>
              </a:schemeClr>
            </a:solidFill>
          </a:ln>
        </p:spPr>
        <p:txBody>
          <a:bodyPr>
            <a:normAutofit fontScale="90000"/>
          </a:bodyPr>
          <a:lstStyle/>
          <a:p>
            <a:r>
              <a:rPr lang="en-US" b="1" dirty="0" smtClean="0">
                <a:solidFill>
                  <a:srgbClr val="FF0000"/>
                </a:solidFill>
              </a:rPr>
              <a:t>LEADING A </a:t>
            </a:r>
            <a:r>
              <a:rPr lang="en-US" b="1" dirty="0" smtClean="0">
                <a:solidFill>
                  <a:srgbClr val="FF0000"/>
                </a:solidFill>
              </a:rPr>
              <a:t>TELECONFERENCE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r>
              <a:rPr lang="en-US" b="1" dirty="0" smtClean="0">
                <a:solidFill>
                  <a:srgbClr val="FF0000"/>
                </a:solidFill>
              </a:rPr>
              <a:t>Community </a:t>
            </a:r>
            <a:r>
              <a:rPr lang="en-US" b="1" dirty="0" smtClean="0">
                <a:solidFill>
                  <a:srgbClr val="FF0000"/>
                </a:solidFill>
              </a:rPr>
              <a:t>people can lead the conversation:</a:t>
            </a:r>
            <a:endParaRPr lang="en-US" dirty="0" smtClean="0">
              <a:solidFill>
                <a:srgbClr val="FF0000"/>
              </a:solidFill>
            </a:endParaRPr>
          </a:p>
          <a:p>
            <a:pPr algn="just"/>
            <a:r>
              <a:rPr lang="en-US" dirty="0" smtClean="0"/>
              <a:t>The </a:t>
            </a:r>
            <a:r>
              <a:rPr lang="en-US" dirty="0" smtClean="0"/>
              <a:t>moderator need not be an agency staff person.  </a:t>
            </a:r>
            <a:endParaRPr lang="en-US" dirty="0" smtClean="0"/>
          </a:p>
          <a:p>
            <a:pPr algn="just"/>
            <a:r>
              <a:rPr lang="en-US" dirty="0" smtClean="0"/>
              <a:t>If </a:t>
            </a:r>
            <a:r>
              <a:rPr lang="en-US" dirty="0" smtClean="0"/>
              <a:t>the teleconference is taking place at the request of community people, it is appropriate that a community people, it is appropriate that a community resident lead the session.  </a:t>
            </a:r>
            <a:endParaRPr lang="en-US" dirty="0" smtClean="0"/>
          </a:p>
          <a:p>
            <a:pPr algn="just"/>
            <a:r>
              <a:rPr lang="en-US" dirty="0" smtClean="0"/>
              <a:t>Agency </a:t>
            </a:r>
            <a:r>
              <a:rPr lang="en-US" dirty="0" smtClean="0"/>
              <a:t>staff should feel free to ask questions of community people to obtain a complete understanding of their point of view.</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a:ln>
            <a:solidFill>
              <a:schemeClr val="accent6">
                <a:lumMod val="75000"/>
              </a:schemeClr>
            </a:solidFill>
          </a:ln>
        </p:spPr>
        <p:txBody>
          <a:bodyPr>
            <a:normAutofit fontScale="90000"/>
          </a:bodyPr>
          <a:lstStyle/>
          <a:p>
            <a:r>
              <a:rPr lang="en-US" b="1" dirty="0" smtClean="0">
                <a:solidFill>
                  <a:srgbClr val="FF0000"/>
                </a:solidFill>
              </a:rPr>
              <a:t>Person-in-charge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A </a:t>
            </a:r>
            <a:r>
              <a:rPr lang="en-US" dirty="0" smtClean="0"/>
              <a:t>person-in-charge is necessary to prevent the conversation from becoming chaotic.  </a:t>
            </a:r>
            <a:endParaRPr lang="en-US" dirty="0" smtClean="0"/>
          </a:p>
          <a:p>
            <a:pPr algn="just">
              <a:buNone/>
            </a:pPr>
            <a:endParaRPr lang="en-US" dirty="0" smtClean="0"/>
          </a:p>
          <a:p>
            <a:pPr algn="just"/>
            <a:r>
              <a:rPr lang="en-US" dirty="0" smtClean="0"/>
              <a:t>A </a:t>
            </a:r>
            <a:r>
              <a:rPr lang="en-US" dirty="0" smtClean="0"/>
              <a:t>teleconferencing facility coordinator can train agency staff or community people to lead the process.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a:solidFill>
            <a:schemeClr val="accent3">
              <a:lumMod val="60000"/>
              <a:lumOff val="40000"/>
            </a:schemeClr>
          </a:solidFill>
          <a:ln>
            <a:solidFill>
              <a:schemeClr val="accent6">
                <a:lumMod val="75000"/>
              </a:schemeClr>
            </a:solidFill>
          </a:ln>
        </p:spPr>
        <p:txBody>
          <a:bodyPr>
            <a:normAutofit fontScale="90000"/>
          </a:bodyPr>
          <a:lstStyle/>
          <a:p>
            <a:pPr algn="l"/>
            <a:r>
              <a:rPr lang="en-US" b="1" dirty="0" smtClean="0">
                <a:solidFill>
                  <a:srgbClr val="FF0000"/>
                </a:solidFill>
              </a:rPr>
              <a:t>A trained facilitator, moderator or group </a:t>
            </a:r>
            <a:r>
              <a:rPr lang="en-US" b="1" dirty="0" smtClean="0">
                <a:solidFill>
                  <a:srgbClr val="FF0000"/>
                </a:solidFill>
              </a:rPr>
              <a:t>leader</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A </a:t>
            </a:r>
            <a:r>
              <a:rPr lang="en-US" dirty="0" smtClean="0"/>
              <a:t>moderator needs to orchestrate the orderly flow of conversation by identifying the sequence of speakers. </a:t>
            </a:r>
            <a:endParaRPr lang="en-US" dirty="0" smtClean="0"/>
          </a:p>
          <a:p>
            <a:pPr algn="just">
              <a:buNone/>
            </a:pPr>
            <a:endParaRPr lang="en-US" dirty="0" smtClean="0"/>
          </a:p>
          <a:p>
            <a:pPr algn="just"/>
            <a:r>
              <a:rPr lang="en-US" dirty="0" smtClean="0"/>
              <a:t>A </a:t>
            </a:r>
            <a:r>
              <a:rPr lang="en-US" dirty="0" smtClean="0"/>
              <a:t>staff person can be trained to open and lead the teleconference.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a:ln>
            <a:solidFill>
              <a:schemeClr val="accent6">
                <a:lumMod val="75000"/>
              </a:schemeClr>
            </a:solidFill>
          </a:ln>
        </p:spPr>
        <p:txBody>
          <a:bodyPr>
            <a:normAutofit fontScale="90000"/>
          </a:bodyPr>
          <a:lstStyle/>
          <a:p>
            <a:r>
              <a:rPr lang="en-US" b="1" dirty="0" smtClean="0">
                <a:solidFill>
                  <a:srgbClr val="FF0000"/>
                </a:solidFill>
              </a:rPr>
              <a:t>COST FOR </a:t>
            </a:r>
            <a:r>
              <a:rPr lang="en-US" b="1" dirty="0" smtClean="0">
                <a:solidFill>
                  <a:srgbClr val="FF0000"/>
                </a:solidFill>
              </a:rPr>
              <a:t>TELECONFERENCE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lvl="0"/>
            <a:r>
              <a:rPr lang="en-US" dirty="0" smtClean="0"/>
              <a:t>Teleconference </a:t>
            </a:r>
            <a:r>
              <a:rPr lang="en-US" dirty="0" smtClean="0"/>
              <a:t>cost vary depending on the application.</a:t>
            </a:r>
          </a:p>
          <a:p>
            <a:pPr lvl="0"/>
            <a:r>
              <a:rPr lang="en-US" dirty="0" smtClean="0"/>
              <a:t>For modest teleconferencing efforts, equipment and facilities are the principal costs.</a:t>
            </a:r>
          </a:p>
          <a:p>
            <a:pPr lvl="0"/>
            <a:r>
              <a:rPr lang="en-US" dirty="0" smtClean="0"/>
              <a:t>It is possible to share teleconferencing cost among organization.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pPr algn="l"/>
            <a:r>
              <a:rPr lang="en-US" b="1" dirty="0" smtClean="0">
                <a:solidFill>
                  <a:srgbClr val="FF0000"/>
                </a:solidFill>
              </a:rPr>
              <a:t>Definition</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lvl="0" algn="just"/>
            <a:r>
              <a:rPr lang="en-US" dirty="0" smtClean="0"/>
              <a:t>Teleconferencing is electronic communication between two or more people at a distance.</a:t>
            </a:r>
          </a:p>
          <a:p>
            <a:pPr lvl="0" algn="just"/>
            <a:endParaRPr lang="en-US" dirty="0" smtClean="0"/>
          </a:p>
          <a:p>
            <a:pPr lvl="0" algn="just"/>
            <a:r>
              <a:rPr lang="en-US" dirty="0" smtClean="0"/>
              <a:t>Teleconferencing refers to “interactive electronic communication among people located at two or more different places.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524000"/>
          </a:xfrm>
          <a:solidFill>
            <a:schemeClr val="tx2">
              <a:lumMod val="75000"/>
            </a:schemeClr>
          </a:solidFill>
          <a:ln>
            <a:solidFill>
              <a:schemeClr val="accent6">
                <a:lumMod val="75000"/>
              </a:schemeClr>
            </a:solidFill>
          </a:ln>
        </p:spPr>
        <p:txBody>
          <a:bodyPr>
            <a:noAutofit/>
          </a:bodyPr>
          <a:lstStyle/>
          <a:p>
            <a:r>
              <a:rPr lang="en-US" sz="3600" b="1" dirty="0" smtClean="0">
                <a:solidFill>
                  <a:srgbClr val="FF0000"/>
                </a:solidFill>
              </a:rPr>
              <a:t>EFFECTIVE WAYS FOR USING TELECONFERENCE:</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p:txBody>
          <a:bodyPr/>
          <a:lstStyle/>
          <a:p>
            <a:pPr lvl="0"/>
            <a:r>
              <a:rPr lang="en-US" dirty="0" smtClean="0"/>
              <a:t>Teleconference is </a:t>
            </a:r>
            <a:r>
              <a:rPr lang="en-US" dirty="0" smtClean="0"/>
              <a:t>effective when participants have difficulty attending a meeting.</a:t>
            </a:r>
          </a:p>
          <a:p>
            <a:pPr lvl="0"/>
            <a:r>
              <a:rPr lang="en-US" dirty="0" smtClean="0"/>
              <a:t>Teleconference is </a:t>
            </a:r>
            <a:r>
              <a:rPr lang="en-US" dirty="0" smtClean="0"/>
              <a:t>effective when it focuses on specific action items.</a:t>
            </a:r>
          </a:p>
          <a:p>
            <a:pPr lvl="0"/>
            <a:r>
              <a:rPr lang="en-US" dirty="0" smtClean="0"/>
              <a:t>Teleconference helps </a:t>
            </a:r>
            <a:r>
              <a:rPr lang="en-US" dirty="0" smtClean="0"/>
              <a:t>give all participants an equal footing.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r>
              <a:rPr lang="en-US" b="1" dirty="0" smtClean="0">
                <a:solidFill>
                  <a:srgbClr val="FF0000"/>
                </a:solidFill>
              </a:rPr>
              <a:t>CONCLUSION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		Teleconference is used in both formal and non formal learning contests to facilitate teacher-learner and learner-learner discussions as well as to access expects and other resource persons remotely.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l"/>
            <a:r>
              <a:rPr lang="en-US" b="1" dirty="0" smtClean="0">
                <a:solidFill>
                  <a:srgbClr val="FF0000"/>
                </a:solidFill>
              </a:rPr>
              <a:t>Definition</a:t>
            </a:r>
            <a:endParaRPr lang="en-US" dirty="0">
              <a:solidFill>
                <a:srgbClr val="FF0000"/>
              </a:solidFill>
            </a:endParaRPr>
          </a:p>
        </p:txBody>
      </p:sp>
      <p:sp>
        <p:nvSpPr>
          <p:cNvPr id="3" name="Content Placeholder 2"/>
          <p:cNvSpPr>
            <a:spLocks noGrp="1"/>
          </p:cNvSpPr>
          <p:nvPr>
            <p:ph idx="1"/>
          </p:nvPr>
        </p:nvSpPr>
        <p:spPr/>
        <p:txBody>
          <a:bodyPr/>
          <a:lstStyle/>
          <a:p>
            <a:pPr lvl="0" algn="just"/>
            <a:r>
              <a:rPr lang="en-US" dirty="0" smtClean="0"/>
              <a:t>Teleconference is the live exchange and mass articulation of information among persons and machines remote from one another but linked by telecommunications system, usually over the phone line.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l"/>
            <a:r>
              <a:rPr lang="en-US" b="1" dirty="0" smtClean="0">
                <a:solidFill>
                  <a:srgbClr val="FF0000"/>
                </a:solidFill>
              </a:rPr>
              <a:t>Types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dirty="0" smtClean="0"/>
              <a:t>		</a:t>
            </a:r>
          </a:p>
          <a:p>
            <a:pPr lvl="0"/>
            <a:r>
              <a:rPr lang="en-US" dirty="0" smtClean="0"/>
              <a:t>Audio conferencing</a:t>
            </a:r>
          </a:p>
          <a:p>
            <a:pPr lvl="0"/>
            <a:r>
              <a:rPr lang="en-US" dirty="0" smtClean="0"/>
              <a:t>Audio graphic conferencing</a:t>
            </a:r>
          </a:p>
          <a:p>
            <a:pPr lvl="0"/>
            <a:r>
              <a:rPr lang="en-US" dirty="0" smtClean="0"/>
              <a:t>Video conferencing</a:t>
            </a:r>
          </a:p>
          <a:p>
            <a:pPr lvl="0"/>
            <a:r>
              <a:rPr lang="en-US" dirty="0" smtClean="0"/>
              <a:t>Web-based conferencing</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l"/>
            <a:r>
              <a:rPr lang="en-US" b="1" dirty="0" smtClean="0">
                <a:solidFill>
                  <a:srgbClr val="FF0000"/>
                </a:solidFill>
              </a:rPr>
              <a:t>Audio conferencing:</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Audio conferencing involves the live exchange of voice messages over a telephone net work.  </a:t>
            </a:r>
          </a:p>
          <a:p>
            <a:pPr algn="just"/>
            <a:r>
              <a:rPr lang="en-US" dirty="0" smtClean="0"/>
              <a:t>To make audio conferencing more comfortable speaker phones are available to permit callers physical flexibility.  </a:t>
            </a:r>
          </a:p>
          <a:p>
            <a:pPr algn="just"/>
            <a:r>
              <a:rPr lang="en-US" dirty="0" smtClean="0"/>
              <a:t>These work satisfactory for up to eight or ten participants.  </a:t>
            </a:r>
          </a:p>
          <a:p>
            <a:pPr algn="just"/>
            <a:r>
              <a:rPr lang="en-US" dirty="0" smtClean="0"/>
              <a:t>More sophisticated speakers are available for larger groups.</a:t>
            </a:r>
          </a:p>
          <a:p>
            <a:pPr algn="just">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l"/>
            <a:r>
              <a:rPr lang="en-US" dirty="0" smtClean="0">
                <a:solidFill>
                  <a:srgbClr val="FF0000"/>
                </a:solidFill>
              </a:rPr>
              <a:t>Audio teleconferencing options</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lvl="0" algn="just"/>
            <a:r>
              <a:rPr lang="en-US" dirty="0" smtClean="0"/>
              <a:t>Dedicated conference networks</a:t>
            </a:r>
          </a:p>
          <a:p>
            <a:pPr lvl="0" algn="just"/>
            <a:r>
              <a:rPr lang="en-US" dirty="0" smtClean="0"/>
              <a:t>Dial-up networks</a:t>
            </a:r>
          </a:p>
          <a:p>
            <a:pPr lvl="0" algn="just"/>
            <a:r>
              <a:rPr lang="en-US" dirty="0" smtClean="0"/>
              <a:t>Meet-me conferencing</a:t>
            </a:r>
          </a:p>
          <a:p>
            <a:pPr lvl="0" algn="just"/>
            <a:r>
              <a:rPr lang="en-US" dirty="0" smtClean="0"/>
              <a:t>Direct-dial conferencing system</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l"/>
            <a:r>
              <a:rPr lang="en-US" b="1" dirty="0" smtClean="0">
                <a:solidFill>
                  <a:srgbClr val="FF0000"/>
                </a:solidFill>
              </a:rPr>
              <a:t>Dedicated Conference Networks: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dirty="0" smtClean="0"/>
              <a:t>A dedicated conference network permanently wires preselected locations together.  </a:t>
            </a:r>
          </a:p>
          <a:p>
            <a:pPr algn="just"/>
            <a:r>
              <a:rPr lang="en-US" dirty="0" smtClean="0"/>
              <a:t>To conference, callers need only to pick up the phone at each location.  </a:t>
            </a:r>
          </a:p>
          <a:p>
            <a:pPr algn="just"/>
            <a:r>
              <a:rPr lang="en-US" dirty="0" smtClean="0"/>
              <a:t>These system can be very large.  </a:t>
            </a:r>
          </a:p>
          <a:p>
            <a:pPr algn="just"/>
            <a:r>
              <a:rPr lang="en-US" dirty="0" smtClean="0"/>
              <a:t>Example the University of Wisconsin uses a network of more than 200 locations throughout the state to disseminate information and teach classes.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l"/>
            <a:r>
              <a:rPr lang="en-US" b="1" dirty="0" smtClean="0">
                <a:solidFill>
                  <a:srgbClr val="FF0000"/>
                </a:solidFill>
              </a:rPr>
              <a:t>Dial-up Net works: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Dial-up networks use the public switched telephone network.  </a:t>
            </a:r>
          </a:p>
          <a:p>
            <a:pPr algn="just"/>
            <a:r>
              <a:rPr lang="en-US" dirty="0" smtClean="0"/>
              <a:t>In the telecom operator assisted mode, the operator calls and connects all participants.</a:t>
            </a:r>
          </a:p>
          <a:p>
            <a:pPr algn="just"/>
            <a:r>
              <a:rPr lang="en-US" dirty="0" smtClean="0"/>
              <a:t>This </a:t>
            </a:r>
            <a:r>
              <a:rPr lang="en-US" dirty="0" smtClean="0"/>
              <a:t>system works well for a few locations, but difficulties occur when numbers increase.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Mr.vinifred.K. Associate Professor ACON</a:t>
            </a:r>
            <a:endParaRPr lang="en-US"/>
          </a:p>
        </p:txBody>
      </p:sp>
    </p:spTree>
  </p:cSld>
  <p:clrMapOvr>
    <a:masterClrMapping/>
  </p:clrMapOvr>
  <p:transition spd="med">
    <p:wedge/>
    <p:sndAc>
      <p:stSnd>
        <p:snd r:embed="rId2" name="applause.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1360</Words>
  <Application>Microsoft Office PowerPoint</Application>
  <PresentationFormat>On-screen Show (4:3)</PresentationFormat>
  <Paragraphs>191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TELECONFERENCE </vt:lpstr>
      <vt:lpstr>INTRODUCTION </vt:lpstr>
      <vt:lpstr>Definition </vt:lpstr>
      <vt:lpstr>Definition</vt:lpstr>
      <vt:lpstr>Types </vt:lpstr>
      <vt:lpstr>Audio conferencing: </vt:lpstr>
      <vt:lpstr>Audio teleconferencing options </vt:lpstr>
      <vt:lpstr>Dedicated Conference Networks: </vt:lpstr>
      <vt:lpstr>Dial-up Net works: </vt:lpstr>
      <vt:lpstr>Meet – Me conferencing </vt:lpstr>
      <vt:lpstr>Direct Dial Conferencing system: </vt:lpstr>
      <vt:lpstr>AUDIOGRAPHIC TELECONFERENCING: </vt:lpstr>
      <vt:lpstr>AUDIOGRAPHIC TELECONFERENCING: </vt:lpstr>
      <vt:lpstr>VIDEO TELECONFERENCING</vt:lpstr>
      <vt:lpstr>Freeze – Frame Television </vt:lpstr>
      <vt:lpstr>Compressed video system </vt:lpstr>
      <vt:lpstr>Full Motion Video System: </vt:lpstr>
      <vt:lpstr>Computer conferencing: </vt:lpstr>
      <vt:lpstr>Computer conferencing: </vt:lpstr>
      <vt:lpstr>USES OF TELECONFERENCE </vt:lpstr>
      <vt:lpstr>DRAWBACKS OF TELECONFERENCE: </vt:lpstr>
      <vt:lpstr>ORGINISING TELECONFERENCE: </vt:lpstr>
      <vt:lpstr>PARTICIPANTS FOR TELECONFERENCE: </vt:lpstr>
      <vt:lpstr>Participants gather at tow or more locations:</vt:lpstr>
      <vt:lpstr>Participant should know what to expect during the session: </vt:lpstr>
      <vt:lpstr>LEADING A TELECONFERENCE </vt:lpstr>
      <vt:lpstr>Person-in-charge </vt:lpstr>
      <vt:lpstr>A trained facilitator, moderator or group leader </vt:lpstr>
      <vt:lpstr>COST FOR TELECONFERENCE </vt:lpstr>
      <vt:lpstr>EFFECTIVE WAYS FOR USING TELECONFERENCE: </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TELECONFERENCE </dc:title>
  <dc:creator>mypc</dc:creator>
  <cp:lastModifiedBy>mypc</cp:lastModifiedBy>
  <cp:revision>8</cp:revision>
  <dcterms:created xsi:type="dcterms:W3CDTF">2006-08-16T00:00:00Z</dcterms:created>
  <dcterms:modified xsi:type="dcterms:W3CDTF">2015-12-07T15:06:14Z</dcterms:modified>
</cp:coreProperties>
</file>