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2227AE-8AA6-473C-BF1E-0EB400006126}" type="datetimeFigureOut">
              <a:rPr lang="en-US" smtClean="0"/>
              <a:pPr/>
              <a:t>2/10/2016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358B310-A6AC-4BC7-9AFE-30A8B97DFF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227AE-8AA6-473C-BF1E-0EB400006126}"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227AE-8AA6-473C-BF1E-0EB400006126}"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2227AE-8AA6-473C-BF1E-0EB400006126}"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2227AE-8AA6-473C-BF1E-0EB400006126}"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B310-A6AC-4BC7-9AFE-30A8B97DFF0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2227AE-8AA6-473C-BF1E-0EB400006126}"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2227AE-8AA6-473C-BF1E-0EB400006126}"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2227AE-8AA6-473C-BF1E-0EB400006126}"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227AE-8AA6-473C-BF1E-0EB400006126}"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2227AE-8AA6-473C-BF1E-0EB400006126}"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B310-A6AC-4BC7-9AFE-30A8B97DFF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2227AE-8AA6-473C-BF1E-0EB400006126}"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358B310-A6AC-4BC7-9AFE-30A8B97DFF0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2227AE-8AA6-473C-BF1E-0EB400006126}" type="datetimeFigureOut">
              <a:rPr lang="en-US" smtClean="0"/>
              <a:pPr/>
              <a:t>2/10/2016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58B310-A6AC-4BC7-9AFE-30A8B97DFF0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295400"/>
            <a:ext cx="7772400" cy="13234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4000" b="1" dirty="0" smtClean="0">
                <a:solidFill>
                  <a:srgbClr val="00B050"/>
                </a:solidFill>
                <a:latin typeface="Arial Black" pitchFamily="34" charset="0"/>
              </a:rPr>
              <a:t>PATIENT POSITIONING DURING SURGERY</a:t>
            </a:r>
            <a:endParaRPr lang="en-US" sz="4000" b="1" cap="all" dirty="0">
              <a:ln/>
              <a:solidFill>
                <a:srgbClr val="00B050"/>
              </a:solidFill>
              <a:effectLst>
                <a:glow rad="228600">
                  <a:schemeClr val="accent5">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Arial Black" pitchFamily="34" charset="0"/>
            </a:endParaRPr>
          </a:p>
        </p:txBody>
      </p:sp>
      <p:sp>
        <p:nvSpPr>
          <p:cNvPr id="3" name="TextBox 2"/>
          <p:cNvSpPr txBox="1"/>
          <p:nvPr/>
        </p:nvSpPr>
        <p:spPr>
          <a:xfrm>
            <a:off x="0" y="3124201"/>
            <a:ext cx="9144000" cy="2492990"/>
          </a:xfrm>
          <a:prstGeom prst="rect">
            <a:avLst/>
          </a:prstGeom>
          <a:noFill/>
        </p:spPr>
        <p:txBody>
          <a:bodyPr wrap="square" rtlCol="0">
            <a:spAutoFit/>
          </a:bodyPr>
          <a:lstStyle/>
          <a:p>
            <a:pPr algn="ctr"/>
            <a:r>
              <a:rPr lang="en-US" sz="4800" b="1" dirty="0" smtClean="0">
                <a:solidFill>
                  <a:srgbClr val="C00000"/>
                </a:solidFill>
              </a:rPr>
              <a:t>Presented by,</a:t>
            </a:r>
          </a:p>
          <a:p>
            <a:pPr algn="ctr"/>
            <a:endParaRPr lang="en-US" sz="800" b="1" dirty="0" smtClean="0">
              <a:solidFill>
                <a:srgbClr val="C00000"/>
              </a:solidFill>
              <a:latin typeface="Arial Black" pitchFamily="34" charset="0"/>
            </a:endParaRPr>
          </a:p>
          <a:p>
            <a:pPr algn="ctr"/>
            <a:r>
              <a:rPr lang="en-US" sz="2400" b="1" dirty="0" smtClean="0">
                <a:solidFill>
                  <a:srgbClr val="7030A0"/>
                </a:solidFill>
                <a:latin typeface="Arial Black" pitchFamily="34" charset="0"/>
              </a:rPr>
              <a:t>Mrs. R.P. </a:t>
            </a:r>
            <a:r>
              <a:rPr lang="en-US" sz="2400" b="1" dirty="0" err="1" smtClean="0">
                <a:solidFill>
                  <a:srgbClr val="7030A0"/>
                </a:solidFill>
                <a:latin typeface="Arial Black" pitchFamily="34" charset="0"/>
              </a:rPr>
              <a:t>Russlin</a:t>
            </a:r>
            <a:r>
              <a:rPr lang="en-US" sz="2400" b="1" dirty="0" smtClean="0">
                <a:solidFill>
                  <a:srgbClr val="7030A0"/>
                </a:solidFill>
                <a:latin typeface="Arial Black" pitchFamily="34" charset="0"/>
              </a:rPr>
              <a:t> </a:t>
            </a:r>
            <a:r>
              <a:rPr lang="en-US" sz="2400" b="1" dirty="0" err="1" smtClean="0">
                <a:solidFill>
                  <a:srgbClr val="7030A0"/>
                </a:solidFill>
                <a:latin typeface="Arial Black" pitchFamily="34" charset="0"/>
              </a:rPr>
              <a:t>Preetha</a:t>
            </a:r>
            <a:r>
              <a:rPr lang="en-US" sz="2400" b="1" dirty="0" smtClean="0">
                <a:solidFill>
                  <a:srgbClr val="7030A0"/>
                </a:solidFill>
                <a:latin typeface="Arial Black" pitchFamily="34" charset="0"/>
              </a:rPr>
              <a:t>, </a:t>
            </a:r>
            <a:r>
              <a:rPr lang="en-US" sz="2400" b="1" dirty="0" err="1" smtClean="0">
                <a:solidFill>
                  <a:srgbClr val="7030A0"/>
                </a:solidFill>
                <a:latin typeface="Arial Black" pitchFamily="34" charset="0"/>
              </a:rPr>
              <a:t>B.Sc</a:t>
            </a:r>
            <a:r>
              <a:rPr lang="en-US" sz="2400" b="1" dirty="0" smtClean="0">
                <a:solidFill>
                  <a:srgbClr val="7030A0"/>
                </a:solidFill>
                <a:latin typeface="Arial Black" pitchFamily="34" charset="0"/>
              </a:rPr>
              <a:t> (N)</a:t>
            </a:r>
          </a:p>
          <a:p>
            <a:pPr algn="ctr"/>
            <a:r>
              <a:rPr lang="en-US" sz="2400" b="1" dirty="0" smtClean="0">
                <a:solidFill>
                  <a:srgbClr val="7030A0"/>
                </a:solidFill>
                <a:latin typeface="Arial Black" pitchFamily="34" charset="0"/>
              </a:rPr>
              <a:t>Nursing Tutor,</a:t>
            </a:r>
          </a:p>
          <a:p>
            <a:pPr algn="ctr"/>
            <a:r>
              <a:rPr lang="en-US" sz="2400" b="1" dirty="0" err="1" smtClean="0">
                <a:solidFill>
                  <a:srgbClr val="7030A0"/>
                </a:solidFill>
                <a:latin typeface="Arial Black" pitchFamily="34" charset="0"/>
              </a:rPr>
              <a:t>Annammal</a:t>
            </a:r>
            <a:r>
              <a:rPr lang="en-US" sz="2400" b="1" dirty="0" smtClean="0">
                <a:solidFill>
                  <a:srgbClr val="7030A0"/>
                </a:solidFill>
                <a:latin typeface="Arial Black" pitchFamily="34" charset="0"/>
              </a:rPr>
              <a:t> College Of Nursing,  </a:t>
            </a:r>
            <a:r>
              <a:rPr lang="en-US" sz="2400" b="1" dirty="0" err="1" smtClean="0">
                <a:solidFill>
                  <a:srgbClr val="7030A0"/>
                </a:solidFill>
                <a:latin typeface="Arial Black" pitchFamily="34" charset="0"/>
              </a:rPr>
              <a:t>Kuzhithurai</a:t>
            </a:r>
            <a:r>
              <a:rPr lang="en-US" sz="2400" b="1" dirty="0" smtClean="0">
                <a:solidFill>
                  <a:srgbClr val="7030A0"/>
                </a:solidFill>
                <a:latin typeface="Arial Black" pitchFamily="34" charset="0"/>
              </a:rPr>
              <a:t> </a:t>
            </a:r>
          </a:p>
          <a:p>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219200"/>
          </a:xfrm>
        </p:spPr>
        <p:txBody>
          <a:bodyPr/>
          <a:lstStyle/>
          <a:p>
            <a:pPr algn="ctr"/>
            <a:r>
              <a:rPr lang="en-US" dirty="0" smtClean="0"/>
              <a:t>PRONE POSITION</a:t>
            </a:r>
            <a:endParaRPr lang="en-US" dirty="0"/>
          </a:p>
        </p:txBody>
      </p:sp>
      <p:pic>
        <p:nvPicPr>
          <p:cNvPr id="3074" name="Picture 2" descr="C:\Documents and Settings\Nursing\Desktop\sharmi\download.jpg"/>
          <p:cNvPicPr>
            <a:picLocks noChangeAspect="1" noChangeArrowheads="1"/>
          </p:cNvPicPr>
          <p:nvPr/>
        </p:nvPicPr>
        <p:blipFill>
          <a:blip r:embed="rId2"/>
          <a:srcRect/>
          <a:stretch>
            <a:fillRect/>
          </a:stretch>
        </p:blipFill>
        <p:spPr bwMode="auto">
          <a:xfrm>
            <a:off x="1981200" y="2505074"/>
            <a:ext cx="5105399" cy="33623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838200"/>
            <a:ext cx="7543800" cy="4800600"/>
          </a:xfrm>
        </p:spPr>
        <p:txBody>
          <a:bodyPr/>
          <a:lstStyle/>
          <a:p>
            <a:pPr algn="just">
              <a:buFont typeface="Wingdings" pitchFamily="2" charset="2"/>
              <a:buChar char="Ø"/>
            </a:pPr>
            <a:r>
              <a:rPr lang="en-US" b="1" dirty="0" smtClean="0">
                <a:solidFill>
                  <a:srgbClr val="7030A0"/>
                </a:solidFill>
              </a:rPr>
              <a:t>This position is used in condition where the surgery is to be performed on the backside of the body such as the spine.</a:t>
            </a:r>
          </a:p>
          <a:p>
            <a:pPr algn="just">
              <a:buFont typeface="Wingdings" pitchFamily="2" charset="2"/>
              <a:buChar char="Ø"/>
            </a:pPr>
            <a:r>
              <a:rPr lang="en-US" b="1" dirty="0" smtClean="0">
                <a:solidFill>
                  <a:srgbClr val="7030A0"/>
                </a:solidFill>
              </a:rPr>
              <a:t>This position involves making the patent to lie on his abdomen with the face down and head straight forward. The arms are tucked similar to the supine position but are abducted. </a:t>
            </a:r>
            <a:endParaRPr lang="en-US" b="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51648" cy="1676400"/>
          </a:xfrm>
        </p:spPr>
        <p:txBody>
          <a:bodyPr>
            <a:normAutofit fontScale="90000"/>
          </a:bodyPr>
          <a:lstStyle/>
          <a:p>
            <a:pPr algn="ctr"/>
            <a:r>
              <a:rPr lang="en-US" dirty="0" smtClean="0"/>
              <a:t>TRENDELENBURG POSITION</a:t>
            </a:r>
            <a:endParaRPr lang="en-US" dirty="0"/>
          </a:p>
        </p:txBody>
      </p:sp>
      <p:pic>
        <p:nvPicPr>
          <p:cNvPr id="6146" name="Picture 2" descr="C:\Documents and Settings\Nursing\Desktop\sharmi\images (1).jpg"/>
          <p:cNvPicPr>
            <a:picLocks noChangeAspect="1" noChangeArrowheads="1"/>
          </p:cNvPicPr>
          <p:nvPr/>
        </p:nvPicPr>
        <p:blipFill>
          <a:blip r:embed="rId2"/>
          <a:srcRect/>
          <a:stretch>
            <a:fillRect/>
          </a:stretch>
        </p:blipFill>
        <p:spPr bwMode="auto">
          <a:xfrm>
            <a:off x="2514600" y="3505200"/>
            <a:ext cx="4267200" cy="2743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762000"/>
            <a:ext cx="7239000" cy="4876800"/>
          </a:xfrm>
        </p:spPr>
        <p:txBody>
          <a:bodyPr/>
          <a:lstStyle/>
          <a:p>
            <a:pPr algn="just"/>
            <a:r>
              <a:rPr lang="en-US" dirty="0" smtClean="0"/>
              <a:t>             It is used for abdominal surgery, operations on the bladder , prostate gland, colon, female reproductive system, or for any operation in abdominal viscera away from the pelvic area for better exposure.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295399"/>
          </a:xfrm>
        </p:spPr>
        <p:txBody>
          <a:bodyPr/>
          <a:lstStyle/>
          <a:p>
            <a:pPr algn="ctr"/>
            <a:r>
              <a:rPr lang="en-US" dirty="0" smtClean="0"/>
              <a:t>Procedure </a:t>
            </a:r>
            <a:endParaRPr lang="en-US" dirty="0"/>
          </a:p>
        </p:txBody>
      </p:sp>
      <p:sp>
        <p:nvSpPr>
          <p:cNvPr id="3" name="Subtitle 2"/>
          <p:cNvSpPr>
            <a:spLocks noGrp="1"/>
          </p:cNvSpPr>
          <p:nvPr>
            <p:ph type="subTitle" idx="1"/>
          </p:nvPr>
        </p:nvSpPr>
        <p:spPr>
          <a:xfrm>
            <a:off x="914400" y="1905000"/>
            <a:ext cx="7391400" cy="4495800"/>
          </a:xfrm>
        </p:spPr>
        <p:txBody>
          <a:bodyPr>
            <a:normAutofit/>
          </a:bodyPr>
          <a:lstStyle/>
          <a:p>
            <a:pPr algn="just">
              <a:buFont typeface="Wingdings" pitchFamily="2" charset="2"/>
              <a:buChar char="Ø"/>
            </a:pPr>
            <a:r>
              <a:rPr lang="en-US" b="1" dirty="0" smtClean="0">
                <a:solidFill>
                  <a:srgbClr val="7030A0"/>
                </a:solidFill>
              </a:rPr>
              <a:t>Place the patient in the supine position and adjust the mattress that his knee joints are directly over the lower break. The knees must bend where the table breaks to prevent pressure on blood vessel sand nerves in the popliteal region, avoiding complications of phlebitis or paralysis of the leg.</a:t>
            </a:r>
          </a:p>
          <a:p>
            <a:pPr algn="just">
              <a:buFont typeface="Wingdings" pitchFamily="2" charset="2"/>
              <a:buChar char="Ø"/>
            </a:pPr>
            <a:r>
              <a:rPr lang="en-US" b="1" dirty="0" smtClean="0">
                <a:solidFill>
                  <a:srgbClr val="7030A0"/>
                </a:solidFill>
              </a:rPr>
              <a:t>Attach well padded shoulder braces to the table. Check to see that the braces are the same distance from the head of the table.</a:t>
            </a:r>
            <a:endParaRPr lang="en-US" b="1" dirty="0">
              <a:solidFill>
                <a:srgbClr val="7030A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752600"/>
          </a:xfrm>
        </p:spPr>
        <p:txBody>
          <a:bodyPr>
            <a:normAutofit fontScale="90000"/>
          </a:bodyPr>
          <a:lstStyle/>
          <a:p>
            <a:pPr algn="ctr"/>
            <a:r>
              <a:rPr lang="en-US" dirty="0" smtClean="0"/>
              <a:t>REVERSE TRENDELENBURG POSITION</a:t>
            </a:r>
            <a:endParaRPr lang="en-US" dirty="0"/>
          </a:p>
        </p:txBody>
      </p:sp>
      <p:pic>
        <p:nvPicPr>
          <p:cNvPr id="2050" name="Picture 2" descr="C:\Documents and Settings\Nursing\Desktop\sharmi\images.jpg"/>
          <p:cNvPicPr>
            <a:picLocks noChangeAspect="1" noChangeArrowheads="1"/>
          </p:cNvPicPr>
          <p:nvPr/>
        </p:nvPicPr>
        <p:blipFill>
          <a:blip r:embed="rId2"/>
          <a:srcRect/>
          <a:stretch>
            <a:fillRect/>
          </a:stretch>
        </p:blipFill>
        <p:spPr bwMode="auto">
          <a:xfrm>
            <a:off x="2057400" y="2667000"/>
            <a:ext cx="4419600" cy="32004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Uses </a:t>
            </a:r>
            <a:endParaRPr lang="en-US" dirty="0"/>
          </a:p>
        </p:txBody>
      </p:sp>
      <p:sp>
        <p:nvSpPr>
          <p:cNvPr id="3" name="Subtitle 2"/>
          <p:cNvSpPr>
            <a:spLocks noGrp="1"/>
          </p:cNvSpPr>
          <p:nvPr>
            <p:ph type="subTitle" idx="1"/>
          </p:nvPr>
        </p:nvSpPr>
        <p:spPr>
          <a:xfrm>
            <a:off x="304800" y="3124200"/>
            <a:ext cx="7854696" cy="1752600"/>
          </a:xfrm>
        </p:spPr>
        <p:txBody>
          <a:bodyPr>
            <a:normAutofit/>
          </a:bodyPr>
          <a:lstStyle/>
          <a:p>
            <a:pPr algn="just"/>
            <a:r>
              <a:rPr lang="en-US" b="1" dirty="0" smtClean="0">
                <a:solidFill>
                  <a:srgbClr val="7030A0"/>
                </a:solidFill>
              </a:rPr>
              <a:t>               Used for neck surgery such as </a:t>
            </a:r>
            <a:r>
              <a:rPr lang="en-US" b="1" dirty="0" err="1" smtClean="0">
                <a:solidFill>
                  <a:srgbClr val="7030A0"/>
                </a:solidFill>
              </a:rPr>
              <a:t>thyroidectomy</a:t>
            </a:r>
            <a:r>
              <a:rPr lang="en-US" b="1" dirty="0" smtClean="0">
                <a:solidFill>
                  <a:srgbClr val="7030A0"/>
                </a:solidFill>
              </a:rPr>
              <a:t> and abdominal surgery such as liver or gall bladder operations.</a:t>
            </a:r>
            <a:endParaRPr lang="en-US" b="1" dirty="0">
              <a:solidFill>
                <a:srgbClr val="7030A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799"/>
          </a:xfrm>
        </p:spPr>
        <p:txBody>
          <a:bodyPr/>
          <a:lstStyle/>
          <a:p>
            <a:pPr algn="ctr"/>
            <a:r>
              <a:rPr lang="en-US" dirty="0" smtClean="0"/>
              <a:t>Procedure </a:t>
            </a:r>
            <a:endParaRPr lang="en-US" dirty="0"/>
          </a:p>
        </p:txBody>
      </p:sp>
      <p:sp>
        <p:nvSpPr>
          <p:cNvPr id="3" name="Subtitle 2"/>
          <p:cNvSpPr>
            <a:spLocks noGrp="1"/>
          </p:cNvSpPr>
          <p:nvPr>
            <p:ph type="subTitle" idx="1"/>
          </p:nvPr>
        </p:nvSpPr>
        <p:spPr>
          <a:xfrm>
            <a:off x="914400" y="1981200"/>
            <a:ext cx="7315200" cy="3886200"/>
          </a:xfrm>
        </p:spPr>
        <p:txBody>
          <a:bodyPr>
            <a:normAutofit/>
          </a:bodyPr>
          <a:lstStyle/>
          <a:p>
            <a:pPr algn="just">
              <a:buFont typeface="Wingdings" pitchFamily="2" charset="2"/>
              <a:buChar char="Ø"/>
            </a:pPr>
            <a:r>
              <a:rPr lang="en-US" b="1" dirty="0" smtClean="0">
                <a:solidFill>
                  <a:srgbClr val="7030A0"/>
                </a:solidFill>
              </a:rPr>
              <a:t>Place the  patient flat on his back. Adjust the mattress so that his shoulders are at the upper break of the table. If surgery is in the neck area, place a small pillow or a folded sheet transversely under the neck and shoulders.</a:t>
            </a:r>
          </a:p>
          <a:p>
            <a:pPr algn="just">
              <a:buFont typeface="Wingdings" pitchFamily="2" charset="2"/>
              <a:buChar char="Ø"/>
            </a:pPr>
            <a:r>
              <a:rPr lang="en-US" b="1" dirty="0" smtClean="0">
                <a:solidFill>
                  <a:srgbClr val="7030A0"/>
                </a:solidFill>
              </a:rPr>
              <a:t>Attach the padded foot board at a 90 degree angle to the table and adjust it so that the soles of the feet are resting it. Place padding under the legs to take pressure off the heels.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676400"/>
          </a:xfrm>
        </p:spPr>
        <p:txBody>
          <a:bodyPr>
            <a:normAutofit fontScale="90000"/>
          </a:bodyPr>
          <a:lstStyle/>
          <a:p>
            <a:pPr algn="ctr"/>
            <a:r>
              <a:rPr lang="en-US" dirty="0" smtClean="0"/>
              <a:t>LATERAL KIDNEY POSITION</a:t>
            </a:r>
            <a:endParaRPr lang="en-US" dirty="0"/>
          </a:p>
        </p:txBody>
      </p:sp>
      <p:pic>
        <p:nvPicPr>
          <p:cNvPr id="8194" name="Picture 2" descr="C:\Documents and Settings\Nursing\Desktop\sharmi\download (1).jpg"/>
          <p:cNvPicPr>
            <a:picLocks noChangeAspect="1" noChangeArrowheads="1"/>
          </p:cNvPicPr>
          <p:nvPr/>
        </p:nvPicPr>
        <p:blipFill>
          <a:blip r:embed="rId2"/>
          <a:srcRect/>
          <a:stretch>
            <a:fillRect/>
          </a:stretch>
        </p:blipFill>
        <p:spPr bwMode="auto">
          <a:xfrm>
            <a:off x="1905000" y="2743200"/>
            <a:ext cx="4724400" cy="2971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Uses </a:t>
            </a:r>
            <a:endParaRPr lang="en-US" dirty="0"/>
          </a:p>
        </p:txBody>
      </p:sp>
      <p:sp>
        <p:nvSpPr>
          <p:cNvPr id="3" name="Subtitle 2"/>
          <p:cNvSpPr>
            <a:spLocks noGrp="1"/>
          </p:cNvSpPr>
          <p:nvPr>
            <p:ph type="subTitle" idx="1"/>
          </p:nvPr>
        </p:nvSpPr>
        <p:spPr>
          <a:xfrm>
            <a:off x="533400" y="3200400"/>
            <a:ext cx="7854696" cy="1752600"/>
          </a:xfrm>
        </p:spPr>
        <p:txBody>
          <a:bodyPr/>
          <a:lstStyle/>
          <a:p>
            <a:pPr algn="just"/>
            <a:r>
              <a:rPr lang="en-US" b="1" dirty="0" smtClean="0">
                <a:solidFill>
                  <a:srgbClr val="7030A0"/>
                </a:solidFill>
              </a:rPr>
              <a:t>                It is used for surgery on the kidney or the proximal third of the ureter.</a:t>
            </a:r>
            <a:endParaRPr lang="en-US"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676400"/>
          </a:xfrm>
        </p:spPr>
        <p:txBody>
          <a:bodyPr>
            <a:normAutofit fontScale="90000"/>
          </a:bodyPr>
          <a:lstStyle/>
          <a:p>
            <a:pPr algn="ctr"/>
            <a:r>
              <a:rPr lang="en-US" dirty="0" smtClean="0"/>
              <a:t>PATIENT POSITIONING DURING SURGERY</a:t>
            </a:r>
            <a:endParaRPr lang="en-US" dirty="0"/>
          </a:p>
        </p:txBody>
      </p:sp>
      <p:pic>
        <p:nvPicPr>
          <p:cNvPr id="1026" name="Picture 2" descr="C:\Documents and Settings\Nursing\Desktop\sharmi\laparoscopic_instrument.jpg"/>
          <p:cNvPicPr>
            <a:picLocks noChangeAspect="1" noChangeArrowheads="1"/>
          </p:cNvPicPr>
          <p:nvPr/>
        </p:nvPicPr>
        <p:blipFill>
          <a:blip r:embed="rId2"/>
          <a:srcRect/>
          <a:stretch>
            <a:fillRect/>
          </a:stretch>
        </p:blipFill>
        <p:spPr bwMode="auto">
          <a:xfrm>
            <a:off x="2133600" y="2743200"/>
            <a:ext cx="4876800" cy="3581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371599"/>
          </a:xfrm>
        </p:spPr>
        <p:txBody>
          <a:bodyPr>
            <a:normAutofit fontScale="90000"/>
          </a:bodyPr>
          <a:lstStyle/>
          <a:p>
            <a:pPr algn="ctr"/>
            <a:r>
              <a:rPr lang="en-US" dirty="0" smtClean="0"/>
              <a:t>Right kidney position: procedure</a:t>
            </a:r>
            <a:endParaRPr lang="en-US" dirty="0"/>
          </a:p>
        </p:txBody>
      </p:sp>
      <p:sp>
        <p:nvSpPr>
          <p:cNvPr id="3" name="Subtitle 2"/>
          <p:cNvSpPr>
            <a:spLocks noGrp="1"/>
          </p:cNvSpPr>
          <p:nvPr>
            <p:ph type="subTitle" idx="1"/>
          </p:nvPr>
        </p:nvSpPr>
        <p:spPr>
          <a:xfrm>
            <a:off x="914400" y="2057400"/>
            <a:ext cx="7315200" cy="4114800"/>
          </a:xfrm>
        </p:spPr>
        <p:txBody>
          <a:bodyPr>
            <a:normAutofit fontScale="92500" lnSpcReduction="10000"/>
          </a:bodyPr>
          <a:lstStyle/>
          <a:p>
            <a:pPr algn="just">
              <a:buFont typeface="Wingdings" pitchFamily="2" charset="2"/>
              <a:buChar char="Ø"/>
            </a:pPr>
            <a:r>
              <a:rPr lang="en-US" b="1" dirty="0" smtClean="0">
                <a:solidFill>
                  <a:srgbClr val="7030A0"/>
                </a:solidFill>
              </a:rPr>
              <a:t>Turn the patient onto his unaffected side and bring his back near the edge of the table. Then BP is monitored before proceeding further.</a:t>
            </a:r>
          </a:p>
          <a:p>
            <a:pPr algn="just">
              <a:buFont typeface="Wingdings" pitchFamily="2" charset="2"/>
              <a:buChar char="Ø"/>
            </a:pPr>
            <a:r>
              <a:rPr lang="en-US" b="1" dirty="0" smtClean="0">
                <a:solidFill>
                  <a:srgbClr val="7030A0"/>
                </a:solidFill>
              </a:rPr>
              <a:t>Manipulate the mattress as necessary until the patients kidney area is over the body elevator of the table.</a:t>
            </a:r>
          </a:p>
          <a:p>
            <a:pPr algn="just">
              <a:buFont typeface="Wingdings" pitchFamily="2" charset="2"/>
              <a:buChar char="Ø"/>
            </a:pPr>
            <a:r>
              <a:rPr lang="en-US" b="1" dirty="0" smtClean="0">
                <a:solidFill>
                  <a:srgbClr val="7030A0"/>
                </a:solidFill>
              </a:rPr>
              <a:t>Flex the lower leg on the unaffected side at the knee, extend the upper leg on the affected side and place  a pillow lengthwise between the legs. Also, place padding under the leg in contact with the table at the sites of bony prominences.</a:t>
            </a:r>
            <a:endParaRPr lang="en-US" b="1"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676400"/>
          </a:xfrm>
        </p:spPr>
        <p:txBody>
          <a:bodyPr/>
          <a:lstStyle/>
          <a:p>
            <a:pPr algn="ctr"/>
            <a:r>
              <a:rPr lang="en-US" dirty="0" smtClean="0"/>
              <a:t>LATERAL CHEST POSITION</a:t>
            </a:r>
            <a:endParaRPr lang="en-US" dirty="0"/>
          </a:p>
        </p:txBody>
      </p:sp>
      <p:pic>
        <p:nvPicPr>
          <p:cNvPr id="7170" name="Picture 2" descr="C:\Documents and Settings\Nursing\Desktop\sharmi\images (4).jpg"/>
          <p:cNvPicPr>
            <a:picLocks noChangeAspect="1" noChangeArrowheads="1"/>
          </p:cNvPicPr>
          <p:nvPr/>
        </p:nvPicPr>
        <p:blipFill>
          <a:blip r:embed="rId2"/>
          <a:srcRect/>
          <a:stretch>
            <a:fillRect/>
          </a:stretch>
        </p:blipFill>
        <p:spPr bwMode="auto">
          <a:xfrm>
            <a:off x="2362200" y="2743200"/>
            <a:ext cx="4495800" cy="32004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143000"/>
          </a:xfrm>
        </p:spPr>
        <p:txBody>
          <a:bodyPr/>
          <a:lstStyle/>
          <a:p>
            <a:pPr algn="ctr"/>
            <a:r>
              <a:rPr lang="en-US" dirty="0" smtClean="0"/>
              <a:t>Uses </a:t>
            </a:r>
            <a:endParaRPr lang="en-US" dirty="0"/>
          </a:p>
        </p:txBody>
      </p:sp>
      <p:sp>
        <p:nvSpPr>
          <p:cNvPr id="3" name="Subtitle 2"/>
          <p:cNvSpPr>
            <a:spLocks noGrp="1"/>
          </p:cNvSpPr>
          <p:nvPr>
            <p:ph type="subTitle" idx="1"/>
          </p:nvPr>
        </p:nvSpPr>
        <p:spPr/>
        <p:txBody>
          <a:bodyPr/>
          <a:lstStyle/>
          <a:p>
            <a:pPr algn="just"/>
            <a:r>
              <a:rPr lang="en-US" b="1" dirty="0" smtClean="0">
                <a:solidFill>
                  <a:srgbClr val="7030A0"/>
                </a:solidFill>
              </a:rPr>
              <a:t>        It is used for thoracoplasty, pneumonectomy and lobectomy.</a:t>
            </a:r>
            <a:endParaRPr lang="en-US" b="1" dirty="0">
              <a:solidFill>
                <a:srgbClr val="7030A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219200"/>
          </a:xfrm>
        </p:spPr>
        <p:txBody>
          <a:bodyPr>
            <a:normAutofit fontScale="90000"/>
          </a:bodyPr>
          <a:lstStyle/>
          <a:p>
            <a:pPr algn="ctr"/>
            <a:r>
              <a:rPr lang="en-US" dirty="0" smtClean="0"/>
              <a:t>Right lateral position: procedure</a:t>
            </a:r>
            <a:endParaRPr lang="en-US" dirty="0"/>
          </a:p>
        </p:txBody>
      </p:sp>
      <p:sp>
        <p:nvSpPr>
          <p:cNvPr id="3" name="Subtitle 2"/>
          <p:cNvSpPr>
            <a:spLocks noGrp="1"/>
          </p:cNvSpPr>
          <p:nvPr>
            <p:ph type="subTitle" idx="1"/>
          </p:nvPr>
        </p:nvSpPr>
        <p:spPr>
          <a:xfrm>
            <a:off x="533400" y="2133600"/>
            <a:ext cx="8077200" cy="3962400"/>
          </a:xfrm>
        </p:spPr>
        <p:txBody>
          <a:bodyPr>
            <a:normAutofit fontScale="92500" lnSpcReduction="10000"/>
          </a:bodyPr>
          <a:lstStyle/>
          <a:p>
            <a:pPr algn="just">
              <a:buFont typeface="Wingdings" pitchFamily="2" charset="2"/>
              <a:buChar char="Ø"/>
            </a:pPr>
            <a:r>
              <a:rPr lang="en-US" b="1" dirty="0" smtClean="0">
                <a:solidFill>
                  <a:srgbClr val="7030A0"/>
                </a:solidFill>
              </a:rPr>
              <a:t>Place the patient on his unaffected side with his back near the edge of the table. This requires 2 people; the anesthetist managing the head and shoulders and the assistant moving the hips.</a:t>
            </a:r>
          </a:p>
          <a:p>
            <a:pPr algn="just">
              <a:buFont typeface="Wingdings" pitchFamily="2" charset="2"/>
              <a:buChar char="Ø"/>
            </a:pPr>
            <a:r>
              <a:rPr lang="en-US" b="1" dirty="0" smtClean="0">
                <a:solidFill>
                  <a:srgbClr val="7030A0"/>
                </a:solidFill>
              </a:rPr>
              <a:t>Place the upper leg straight with the patients body and flex the leg on the lower side. Place a pillow lengthwise between the legs.</a:t>
            </a:r>
          </a:p>
          <a:p>
            <a:pPr algn="just">
              <a:buFont typeface="Wingdings" pitchFamily="2" charset="2"/>
              <a:buChar char="Ø"/>
            </a:pPr>
            <a:r>
              <a:rPr lang="en-US" b="1" dirty="0" smtClean="0">
                <a:solidFill>
                  <a:srgbClr val="7030A0"/>
                </a:solidFill>
              </a:rPr>
              <a:t>Place a folded sheet or a small hard pillow under the patient.</a:t>
            </a:r>
          </a:p>
          <a:p>
            <a:pPr algn="just">
              <a:buFont typeface="Wingdings" pitchFamily="2" charset="2"/>
              <a:buChar char="Ø"/>
            </a:pPr>
            <a:r>
              <a:rPr lang="en-US" b="1" dirty="0" smtClean="0">
                <a:solidFill>
                  <a:srgbClr val="7030A0"/>
                </a:solidFill>
              </a:rPr>
              <a:t>Place a chest rest near the lumbar area and another at the level of the axilla.</a:t>
            </a:r>
            <a:endParaRPr lang="en-US" b="1" dirty="0">
              <a:solidFill>
                <a:srgbClr val="7030A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371600"/>
          </a:xfrm>
        </p:spPr>
        <p:txBody>
          <a:bodyPr/>
          <a:lstStyle/>
          <a:p>
            <a:pPr algn="ctr"/>
            <a:r>
              <a:rPr lang="en-US" dirty="0" smtClean="0"/>
              <a:t>LITHOTOMY POSITION</a:t>
            </a:r>
            <a:endParaRPr lang="en-US" dirty="0"/>
          </a:p>
        </p:txBody>
      </p:sp>
      <p:sp>
        <p:nvSpPr>
          <p:cNvPr id="3" name="Subtitle 2"/>
          <p:cNvSpPr>
            <a:spLocks noGrp="1"/>
          </p:cNvSpPr>
          <p:nvPr>
            <p:ph type="subTitle" idx="1"/>
          </p:nvPr>
        </p:nvSpPr>
        <p:spPr>
          <a:xfrm>
            <a:off x="1676400" y="3581400"/>
            <a:ext cx="5638800" cy="1752600"/>
          </a:xfrm>
        </p:spPr>
        <p:txBody>
          <a:bodyPr/>
          <a:lstStyle/>
          <a:p>
            <a:endParaRPr lang="en-US" dirty="0"/>
          </a:p>
        </p:txBody>
      </p:sp>
      <p:pic>
        <p:nvPicPr>
          <p:cNvPr id="1027" name="Picture 3" descr="C:\Documents and Settings\Nursing\Desktop\sharmi\images (2).jpg"/>
          <p:cNvPicPr>
            <a:picLocks noChangeAspect="1" noChangeArrowheads="1"/>
          </p:cNvPicPr>
          <p:nvPr/>
        </p:nvPicPr>
        <p:blipFill>
          <a:blip r:embed="rId2"/>
          <a:srcRect/>
          <a:stretch>
            <a:fillRect/>
          </a:stretch>
        </p:blipFill>
        <p:spPr bwMode="auto">
          <a:xfrm>
            <a:off x="1447800" y="2514600"/>
            <a:ext cx="6477000" cy="35814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447800"/>
            <a:ext cx="7854696" cy="3533336"/>
          </a:xfrm>
        </p:spPr>
        <p:txBody>
          <a:bodyPr>
            <a:normAutofit/>
          </a:bodyPr>
          <a:lstStyle/>
          <a:p>
            <a:pPr algn="just">
              <a:buFont typeface="Wingdings" pitchFamily="2" charset="2"/>
              <a:buChar char="Ø"/>
            </a:pPr>
            <a:r>
              <a:rPr lang="en-US" b="1" dirty="0" smtClean="0">
                <a:solidFill>
                  <a:srgbClr val="7030A0"/>
                </a:solidFill>
              </a:rPr>
              <a:t>The patient is on his back with the foot section on the table lowered to a right angle with the body of the table.</a:t>
            </a:r>
          </a:p>
          <a:p>
            <a:pPr algn="just">
              <a:buFont typeface="Wingdings" pitchFamily="2" charset="2"/>
              <a:buChar char="Ø"/>
            </a:pPr>
            <a:r>
              <a:rPr lang="en-US" b="1" dirty="0" smtClean="0">
                <a:solidFill>
                  <a:srgbClr val="7030A0"/>
                </a:solidFill>
              </a:rPr>
              <a:t>Knees are flexed and the legs are on the outside of the metal posts with the feet supported by canvas straps.</a:t>
            </a:r>
          </a:p>
          <a:p>
            <a:pPr algn="just">
              <a:buFont typeface="Wingdings" pitchFamily="2" charset="2"/>
              <a:buChar char="Ø"/>
            </a:pPr>
            <a:r>
              <a:rPr lang="en-US" b="1" dirty="0" smtClean="0">
                <a:solidFill>
                  <a:srgbClr val="7030A0"/>
                </a:solidFill>
              </a:rPr>
              <a:t>The buttocks are even with the table edge.</a:t>
            </a:r>
            <a:endParaRPr lang="en-US" b="1"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447800"/>
          </a:xfrm>
        </p:spPr>
        <p:txBody>
          <a:bodyPr/>
          <a:lstStyle/>
          <a:p>
            <a:pPr algn="ctr"/>
            <a:r>
              <a:rPr lang="en-US" dirty="0" smtClean="0"/>
              <a:t>Uses </a:t>
            </a:r>
            <a:endParaRPr lang="en-US" dirty="0"/>
          </a:p>
        </p:txBody>
      </p:sp>
      <p:sp>
        <p:nvSpPr>
          <p:cNvPr id="3" name="Subtitle 2"/>
          <p:cNvSpPr>
            <a:spLocks noGrp="1"/>
          </p:cNvSpPr>
          <p:nvPr>
            <p:ph type="subTitle" idx="1"/>
          </p:nvPr>
        </p:nvSpPr>
        <p:spPr/>
        <p:txBody>
          <a:bodyPr>
            <a:normAutofit/>
          </a:bodyPr>
          <a:lstStyle/>
          <a:p>
            <a:pPr algn="just"/>
            <a:r>
              <a:rPr lang="en-US" b="1" dirty="0" smtClean="0">
                <a:solidFill>
                  <a:srgbClr val="7030A0"/>
                </a:solidFill>
              </a:rPr>
              <a:t>                It is used for surgery in the perineal area, such as drainage of rectal abscesses and perineal prostatectomy's, and for gynecological surgery such as vaginal hysterectomy.</a:t>
            </a:r>
            <a:endParaRPr lang="en-US" b="1" dirty="0">
              <a:solidFill>
                <a:srgbClr val="7030A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600200"/>
          </a:xfrm>
        </p:spPr>
        <p:txBody>
          <a:bodyPr>
            <a:normAutofit fontScale="90000"/>
          </a:bodyPr>
          <a:lstStyle/>
          <a:p>
            <a:r>
              <a:rPr lang="en-US" dirty="0" smtClean="0"/>
              <a:t>JACKNIFE (KRASKE) POSITION</a:t>
            </a:r>
            <a:endParaRPr lang="en-US" dirty="0"/>
          </a:p>
        </p:txBody>
      </p:sp>
      <p:pic>
        <p:nvPicPr>
          <p:cNvPr id="9218" name="Picture 2" descr="C:\Documents and Settings\Nursing\Desktop\sharmi\images (5).jpg"/>
          <p:cNvPicPr>
            <a:picLocks noChangeAspect="1" noChangeArrowheads="1"/>
          </p:cNvPicPr>
          <p:nvPr/>
        </p:nvPicPr>
        <p:blipFill>
          <a:blip r:embed="rId2"/>
          <a:srcRect/>
          <a:stretch>
            <a:fillRect/>
          </a:stretch>
        </p:blipFill>
        <p:spPr bwMode="auto">
          <a:xfrm>
            <a:off x="1600200" y="2743200"/>
            <a:ext cx="5334000" cy="3124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371600"/>
          </a:xfrm>
        </p:spPr>
        <p:txBody>
          <a:bodyPr/>
          <a:lstStyle/>
          <a:p>
            <a:pPr algn="ctr"/>
            <a:r>
              <a:rPr lang="en-US" dirty="0" smtClean="0"/>
              <a:t>Uses </a:t>
            </a:r>
            <a:endParaRPr lang="en-US" dirty="0"/>
          </a:p>
        </p:txBody>
      </p:sp>
      <p:sp>
        <p:nvSpPr>
          <p:cNvPr id="3" name="Subtitle 2"/>
          <p:cNvSpPr>
            <a:spLocks noGrp="1"/>
          </p:cNvSpPr>
          <p:nvPr>
            <p:ph type="subTitle" idx="1"/>
          </p:nvPr>
        </p:nvSpPr>
        <p:spPr/>
        <p:txBody>
          <a:bodyPr/>
          <a:lstStyle/>
          <a:p>
            <a:pPr algn="just"/>
            <a:r>
              <a:rPr lang="en-US" b="1" dirty="0" smtClean="0">
                <a:solidFill>
                  <a:srgbClr val="7030A0"/>
                </a:solidFill>
              </a:rPr>
              <a:t>          It is used for surgery on the coccyx, buttocks or rectum.</a:t>
            </a:r>
            <a:endParaRPr lang="en-US" b="1"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447800"/>
          </a:xfrm>
        </p:spPr>
        <p:txBody>
          <a:bodyPr/>
          <a:lstStyle/>
          <a:p>
            <a:pPr algn="ctr"/>
            <a:r>
              <a:rPr lang="en-US" dirty="0" smtClean="0"/>
              <a:t>SITTING POSITION</a:t>
            </a:r>
            <a:endParaRPr lang="en-US" dirty="0"/>
          </a:p>
        </p:txBody>
      </p:sp>
      <p:pic>
        <p:nvPicPr>
          <p:cNvPr id="5122" name="Picture 2" descr="C:\Documents and Settings\Nursing\Desktop\sharmi\images (3).jpg"/>
          <p:cNvPicPr>
            <a:picLocks noChangeAspect="1" noChangeArrowheads="1"/>
          </p:cNvPicPr>
          <p:nvPr/>
        </p:nvPicPr>
        <p:blipFill>
          <a:blip r:embed="rId2"/>
          <a:srcRect/>
          <a:stretch>
            <a:fillRect/>
          </a:stretch>
        </p:blipFill>
        <p:spPr bwMode="auto">
          <a:xfrm>
            <a:off x="2133600" y="2743200"/>
            <a:ext cx="4724400" cy="3200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066800"/>
            <a:ext cx="7848600" cy="4572000"/>
          </a:xfrm>
        </p:spPr>
        <p:txBody>
          <a:bodyPr>
            <a:normAutofit/>
          </a:bodyPr>
          <a:lstStyle/>
          <a:p>
            <a:pPr algn="just">
              <a:buFont typeface="Wingdings" pitchFamily="2" charset="2"/>
              <a:buChar char="Ø"/>
            </a:pPr>
            <a:r>
              <a:rPr lang="en-US" sz="3600" b="1" dirty="0" smtClean="0">
                <a:solidFill>
                  <a:srgbClr val="7030A0"/>
                </a:solidFill>
              </a:rPr>
              <a:t>Positioning the patient for surgery is one of the most important procedures performed in the OT.</a:t>
            </a:r>
          </a:p>
          <a:p>
            <a:pPr algn="just">
              <a:buFont typeface="Wingdings" pitchFamily="2" charset="2"/>
              <a:buChar char="Ø"/>
            </a:pPr>
            <a:r>
              <a:rPr lang="en-US" sz="3600" b="1" dirty="0" smtClean="0">
                <a:solidFill>
                  <a:srgbClr val="7030A0"/>
                </a:solidFill>
              </a:rPr>
              <a:t>Positioning the patient in the appropriate position according to the type of surgery.</a:t>
            </a:r>
            <a:endParaRPr lang="en-US" sz="3600" b="1" dirty="0">
              <a:solidFill>
                <a:srgbClr val="7030A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Uses </a:t>
            </a:r>
            <a:endParaRPr lang="en-US" dirty="0"/>
          </a:p>
        </p:txBody>
      </p:sp>
      <p:sp>
        <p:nvSpPr>
          <p:cNvPr id="3" name="Subtitle 2"/>
          <p:cNvSpPr>
            <a:spLocks noGrp="1"/>
          </p:cNvSpPr>
          <p:nvPr>
            <p:ph type="subTitle" idx="1"/>
          </p:nvPr>
        </p:nvSpPr>
        <p:spPr/>
        <p:txBody>
          <a:bodyPr/>
          <a:lstStyle/>
          <a:p>
            <a:pPr algn="just"/>
            <a:r>
              <a:rPr lang="en-US" b="1" dirty="0" smtClean="0">
                <a:solidFill>
                  <a:srgbClr val="7030A0"/>
                </a:solidFill>
              </a:rPr>
              <a:t>          It is used for nose, throat and plastic surgical procedure.</a:t>
            </a:r>
            <a:endParaRPr lang="en-US" b="1" dirty="0">
              <a:solidFill>
                <a:srgbClr val="7030A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7200" dirty="0" smtClean="0">
                <a:latin typeface="Cooper Black" pitchFamily="18" charset="0"/>
              </a:rPr>
              <a:t>THANK YOU</a:t>
            </a:r>
            <a:endParaRPr lang="en-US" sz="7200" dirty="0">
              <a:latin typeface="Cooper Black" pitchFamily="18" charset="0"/>
            </a:endParaRPr>
          </a:p>
        </p:txBody>
      </p:sp>
      <p:sp>
        <p:nvSpPr>
          <p:cNvPr id="3" name="Subtitle 2"/>
          <p:cNvSpPr>
            <a:spLocks noGrp="1"/>
          </p:cNvSpPr>
          <p:nvPr>
            <p:ph type="subTitle" idx="1"/>
          </p:nvPr>
        </p:nvSpPr>
        <p:spPr/>
        <p:txBody>
          <a:bodyPr/>
          <a:lstStyle/>
          <a:p>
            <a:pPr algn="just"/>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990600"/>
            <a:ext cx="7924800" cy="4648200"/>
          </a:xfrm>
        </p:spPr>
        <p:txBody>
          <a:bodyPr>
            <a:normAutofit/>
          </a:bodyPr>
          <a:lstStyle/>
          <a:p>
            <a:pPr algn="just"/>
            <a:r>
              <a:rPr lang="en-US" b="1" dirty="0" smtClean="0">
                <a:solidFill>
                  <a:srgbClr val="7030A0"/>
                </a:solidFill>
              </a:rPr>
              <a:t>Thus a patient posted for a surgery must be placed in the required position which may be dictated by :</a:t>
            </a:r>
          </a:p>
          <a:p>
            <a:pPr algn="just">
              <a:buFont typeface="Wingdings" pitchFamily="2" charset="2"/>
              <a:buChar char="Ø"/>
            </a:pPr>
            <a:r>
              <a:rPr lang="en-US" b="1" dirty="0" smtClean="0">
                <a:solidFill>
                  <a:srgbClr val="7030A0"/>
                </a:solidFill>
              </a:rPr>
              <a:t>Type of anesthesia to be given.</a:t>
            </a:r>
          </a:p>
          <a:p>
            <a:pPr algn="just">
              <a:buFont typeface="Wingdings" pitchFamily="2" charset="2"/>
              <a:buChar char="Ø"/>
            </a:pPr>
            <a:r>
              <a:rPr lang="en-US" b="1" dirty="0" smtClean="0">
                <a:solidFill>
                  <a:srgbClr val="7030A0"/>
                </a:solidFill>
              </a:rPr>
              <a:t>Type of surgery.</a:t>
            </a:r>
          </a:p>
          <a:p>
            <a:pPr algn="just">
              <a:buFont typeface="Wingdings" pitchFamily="2" charset="2"/>
              <a:buChar char="Ø"/>
            </a:pPr>
            <a:r>
              <a:rPr lang="en-US" b="1" dirty="0" smtClean="0">
                <a:solidFill>
                  <a:srgbClr val="7030A0"/>
                </a:solidFill>
              </a:rPr>
              <a:t>Surgeons preference.</a:t>
            </a:r>
          </a:p>
          <a:p>
            <a:pPr algn="just">
              <a:buFont typeface="Wingdings" pitchFamily="2" charset="2"/>
              <a:buChar char="Ø"/>
            </a:pPr>
            <a:r>
              <a:rPr lang="en-US" b="1" dirty="0" smtClean="0">
                <a:solidFill>
                  <a:srgbClr val="7030A0"/>
                </a:solidFill>
              </a:rPr>
              <a:t>Patient safety.</a:t>
            </a:r>
            <a:endParaRPr lang="en-US" b="1"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1752600"/>
          </a:xfrm>
        </p:spPr>
        <p:txBody>
          <a:bodyPr>
            <a:normAutofit fontScale="90000"/>
          </a:bodyPr>
          <a:lstStyle/>
          <a:p>
            <a:pPr algn="ctr"/>
            <a:r>
              <a:rPr lang="en-US" dirty="0" smtClean="0"/>
              <a:t>SUPINE POSITION (HORIZONTAL RECUMBENT POSITION)</a:t>
            </a:r>
            <a:endParaRPr lang="en-US" dirty="0"/>
          </a:p>
        </p:txBody>
      </p:sp>
      <p:pic>
        <p:nvPicPr>
          <p:cNvPr id="4098" name="Picture 2" descr="C:\Documents and Settings\Nursing\Desktop\sharmi\X2604-S-65.png"/>
          <p:cNvPicPr>
            <a:picLocks noChangeAspect="1" noChangeArrowheads="1"/>
          </p:cNvPicPr>
          <p:nvPr/>
        </p:nvPicPr>
        <p:blipFill>
          <a:blip r:embed="rId2"/>
          <a:srcRect/>
          <a:stretch>
            <a:fillRect/>
          </a:stretch>
        </p:blipFill>
        <p:spPr bwMode="auto">
          <a:xfrm>
            <a:off x="2209800" y="2971800"/>
            <a:ext cx="5486400" cy="2895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09600"/>
            <a:ext cx="7848600" cy="5257800"/>
          </a:xfrm>
        </p:spPr>
        <p:txBody>
          <a:bodyPr>
            <a:normAutofit/>
          </a:bodyPr>
          <a:lstStyle/>
          <a:p>
            <a:pPr algn="just">
              <a:buFont typeface="Wingdings" pitchFamily="2" charset="2"/>
              <a:buChar char="Ø"/>
            </a:pPr>
            <a:r>
              <a:rPr lang="en-US" b="1" dirty="0" smtClean="0">
                <a:solidFill>
                  <a:srgbClr val="7030A0"/>
                </a:solidFill>
              </a:rPr>
              <a:t>It is frequently used positions.</a:t>
            </a:r>
          </a:p>
          <a:p>
            <a:pPr algn="just">
              <a:buFont typeface="Wingdings" pitchFamily="2" charset="2"/>
              <a:buChar char="Ø"/>
            </a:pPr>
            <a:r>
              <a:rPr lang="en-US" b="1" dirty="0" smtClean="0">
                <a:solidFill>
                  <a:srgbClr val="7030A0"/>
                </a:solidFill>
              </a:rPr>
              <a:t>In this position patient lies on his back with arms on arm boards parallel to the body.</a:t>
            </a:r>
          </a:p>
          <a:p>
            <a:pPr algn="just">
              <a:buFont typeface="Wingdings" pitchFamily="2" charset="2"/>
              <a:buChar char="Ø"/>
            </a:pPr>
            <a:r>
              <a:rPr lang="en-US" b="1" dirty="0" smtClean="0">
                <a:solidFill>
                  <a:srgbClr val="7030A0"/>
                </a:solidFill>
              </a:rPr>
              <a:t>Hands should be placed in </a:t>
            </a:r>
            <a:r>
              <a:rPr lang="en-US" b="1" dirty="0" err="1" smtClean="0">
                <a:solidFill>
                  <a:srgbClr val="7030A0"/>
                </a:solidFill>
              </a:rPr>
              <a:t>supination</a:t>
            </a:r>
            <a:r>
              <a:rPr lang="en-US" b="1" dirty="0" smtClean="0">
                <a:solidFill>
                  <a:srgbClr val="7030A0"/>
                </a:solidFill>
              </a:rPr>
              <a:t> (palm up).</a:t>
            </a:r>
          </a:p>
          <a:p>
            <a:pPr algn="just">
              <a:buFont typeface="Wingdings" pitchFamily="2" charset="2"/>
              <a:buChar char="Ø"/>
            </a:pPr>
            <a:r>
              <a:rPr lang="en-US" b="1" dirty="0" smtClean="0">
                <a:solidFill>
                  <a:srgbClr val="7030A0"/>
                </a:solidFill>
              </a:rPr>
              <a:t>Padding under elbow may be placed.</a:t>
            </a:r>
          </a:p>
          <a:p>
            <a:pPr algn="just">
              <a:buFont typeface="Wingdings" pitchFamily="2" charset="2"/>
              <a:buChar char="Ø"/>
            </a:pPr>
            <a:r>
              <a:rPr lang="en-US" b="1" dirty="0" smtClean="0">
                <a:solidFill>
                  <a:srgbClr val="7030A0"/>
                </a:solidFill>
              </a:rPr>
              <a:t>The arms should be tucked in tightly making sure that the  IV lines and SaO2 probe are securely placed on the sites.</a:t>
            </a:r>
          </a:p>
          <a:p>
            <a:pPr algn="just">
              <a:buFont typeface="Wingdings" pitchFamily="2" charset="2"/>
              <a:buChar char="Ø"/>
            </a:pPr>
            <a:r>
              <a:rPr lang="en-US" b="1" dirty="0" smtClean="0">
                <a:solidFill>
                  <a:srgbClr val="7030A0"/>
                </a:solidFill>
              </a:rPr>
              <a:t>This position may exert pressure on heels and forearms.</a:t>
            </a:r>
            <a:endParaRPr lang="en-US"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lstStyle/>
          <a:p>
            <a:pPr algn="ctr"/>
            <a:r>
              <a:rPr lang="en-US" dirty="0" smtClean="0"/>
              <a:t>Uses of supine position</a:t>
            </a:r>
            <a:endParaRPr lang="en-US" dirty="0"/>
          </a:p>
        </p:txBody>
      </p:sp>
      <p:sp>
        <p:nvSpPr>
          <p:cNvPr id="3" name="Subtitle 2"/>
          <p:cNvSpPr>
            <a:spLocks noGrp="1"/>
          </p:cNvSpPr>
          <p:nvPr>
            <p:ph type="subTitle" idx="1"/>
          </p:nvPr>
        </p:nvSpPr>
        <p:spPr>
          <a:xfrm>
            <a:off x="990600" y="1905000"/>
            <a:ext cx="7239000" cy="3962400"/>
          </a:xfrm>
        </p:spPr>
        <p:txBody>
          <a:bodyPr>
            <a:normAutofit/>
          </a:bodyPr>
          <a:lstStyle/>
          <a:p>
            <a:pPr algn="just">
              <a:buFont typeface="Wingdings" pitchFamily="2" charset="2"/>
              <a:buChar char="Ø"/>
            </a:pPr>
            <a:r>
              <a:rPr lang="en-US" b="1" dirty="0" smtClean="0">
                <a:solidFill>
                  <a:srgbClr val="7030A0"/>
                </a:solidFill>
              </a:rPr>
              <a:t>This position is used for </a:t>
            </a:r>
            <a:r>
              <a:rPr lang="en-US" b="1" dirty="0" err="1" smtClean="0">
                <a:solidFill>
                  <a:srgbClr val="7030A0"/>
                </a:solidFill>
              </a:rPr>
              <a:t>laparotomy</a:t>
            </a:r>
            <a:r>
              <a:rPr lang="en-US" b="1" dirty="0" smtClean="0">
                <a:solidFill>
                  <a:srgbClr val="7030A0"/>
                </a:solidFill>
              </a:rPr>
              <a:t>, </a:t>
            </a:r>
            <a:r>
              <a:rPr lang="en-US" b="1" dirty="0" err="1" smtClean="0">
                <a:solidFill>
                  <a:srgbClr val="7030A0"/>
                </a:solidFill>
              </a:rPr>
              <a:t>herniorrhaphy</a:t>
            </a:r>
            <a:r>
              <a:rPr lang="en-US" b="1" dirty="0" smtClean="0">
                <a:solidFill>
                  <a:srgbClr val="7030A0"/>
                </a:solidFill>
              </a:rPr>
              <a:t>, chest and breast, facial and frontal cranial organs.</a:t>
            </a:r>
          </a:p>
          <a:p>
            <a:pPr algn="just">
              <a:buFont typeface="Wingdings" pitchFamily="2" charset="2"/>
              <a:buChar char="Ø"/>
            </a:pPr>
            <a:r>
              <a:rPr lang="en-US" b="1" dirty="0" smtClean="0">
                <a:solidFill>
                  <a:srgbClr val="7030A0"/>
                </a:solidFill>
              </a:rPr>
              <a:t>Used for upper and lower limb surgeries.</a:t>
            </a:r>
          </a:p>
          <a:p>
            <a:pPr algn="just">
              <a:buFont typeface="Wingdings" pitchFamily="2" charset="2"/>
              <a:buChar char="Ø"/>
            </a:pPr>
            <a:r>
              <a:rPr lang="en-US" b="1" dirty="0" smtClean="0">
                <a:solidFill>
                  <a:srgbClr val="7030A0"/>
                </a:solidFill>
              </a:rPr>
              <a:t>Used for physical examination before the surgery.</a:t>
            </a:r>
          </a:p>
          <a:p>
            <a:pPr algn="just">
              <a:buFont typeface="Wingdings" pitchFamily="2" charset="2"/>
              <a:buChar char="Ø"/>
            </a:pPr>
            <a:r>
              <a:rPr lang="en-US" b="1" dirty="0" smtClean="0">
                <a:solidFill>
                  <a:srgbClr val="7030A0"/>
                </a:solidFill>
              </a:rPr>
              <a:t>Is easy to achieve and is most comfortable for patient as well as the operating team.</a:t>
            </a:r>
            <a:endParaRPr lang="en-US" b="1"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lstStyle/>
          <a:p>
            <a:pPr algn="ctr"/>
            <a:r>
              <a:rPr lang="en-US" dirty="0" smtClean="0"/>
              <a:t>Procedure </a:t>
            </a:r>
            <a:endParaRPr lang="en-US" dirty="0"/>
          </a:p>
        </p:txBody>
      </p:sp>
      <p:sp>
        <p:nvSpPr>
          <p:cNvPr id="3" name="Subtitle 2"/>
          <p:cNvSpPr>
            <a:spLocks noGrp="1"/>
          </p:cNvSpPr>
          <p:nvPr>
            <p:ph type="subTitle" idx="1"/>
          </p:nvPr>
        </p:nvSpPr>
        <p:spPr>
          <a:xfrm>
            <a:off x="609600" y="1676400"/>
            <a:ext cx="8001000" cy="4419600"/>
          </a:xfrm>
        </p:spPr>
        <p:txBody>
          <a:bodyPr>
            <a:normAutofit/>
          </a:bodyPr>
          <a:lstStyle/>
          <a:p>
            <a:pPr algn="just">
              <a:buFont typeface="Wingdings" pitchFamily="2" charset="2"/>
              <a:buChar char="Ø"/>
            </a:pPr>
            <a:r>
              <a:rPr lang="en-US" b="1" dirty="0" smtClean="0">
                <a:solidFill>
                  <a:srgbClr val="7030A0"/>
                </a:solidFill>
              </a:rPr>
              <a:t>Make sure that the operating table is parallel to the floor.</a:t>
            </a:r>
          </a:p>
          <a:p>
            <a:pPr algn="just">
              <a:buFont typeface="Wingdings" pitchFamily="2" charset="2"/>
              <a:buChar char="Ø"/>
            </a:pPr>
            <a:r>
              <a:rPr lang="en-US" b="1" dirty="0" smtClean="0">
                <a:solidFill>
                  <a:srgbClr val="7030A0"/>
                </a:solidFill>
              </a:rPr>
              <a:t>Place the patient flat on his back , his knees over the lower break of the table ,feet slightly a part. The soles of the feet are supported by a foam rubber support or a padded foot board.</a:t>
            </a:r>
          </a:p>
          <a:p>
            <a:pPr algn="just">
              <a:buFont typeface="Wingdings" pitchFamily="2" charset="2"/>
              <a:buChar char="Ø"/>
            </a:pPr>
            <a:r>
              <a:rPr lang="en-US" b="1" dirty="0" smtClean="0">
                <a:solidFill>
                  <a:srgbClr val="7030A0"/>
                </a:solidFill>
              </a:rPr>
              <a:t>Place the patients arms and hands at hi sides. His elbows should be slightly flexed and his fingers extended.</a:t>
            </a:r>
          </a:p>
          <a:p>
            <a:pPr algn="just">
              <a:buFont typeface="Wingdings" pitchFamily="2" charset="2"/>
              <a:buChar char="Ø"/>
            </a:pPr>
            <a:r>
              <a:rPr lang="en-US" b="1" dirty="0" smtClean="0">
                <a:solidFill>
                  <a:srgbClr val="7030A0"/>
                </a:solidFill>
              </a:rPr>
              <a:t>Secure his hands and arms with the lift sheet.</a:t>
            </a:r>
          </a:p>
          <a:p>
            <a:pPr algn="just">
              <a:buFont typeface="Wingdings" pitchFamily="2" charset="2"/>
              <a:buChar char="Ø"/>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990600"/>
            <a:ext cx="7315200" cy="4800600"/>
          </a:xfrm>
        </p:spPr>
        <p:txBody>
          <a:bodyPr>
            <a:normAutofit/>
          </a:bodyPr>
          <a:lstStyle/>
          <a:p>
            <a:pPr algn="just">
              <a:buFont typeface="Wingdings" pitchFamily="2" charset="2"/>
              <a:buChar char="Ø"/>
            </a:pPr>
            <a:r>
              <a:rPr lang="en-US" b="1" dirty="0" smtClean="0">
                <a:solidFill>
                  <a:srgbClr val="7030A0"/>
                </a:solidFill>
              </a:rPr>
              <a:t>Place the leg strap at the distal third of his thighs, about 2inches proximal to his knees. Fasten the leg strap enough to secure his legs, but not tight enough to constrict circulation.</a:t>
            </a:r>
          </a:p>
          <a:p>
            <a:pPr algn="just">
              <a:buFont typeface="Wingdings" pitchFamily="2" charset="2"/>
              <a:buChar char="Ø"/>
            </a:pPr>
            <a:r>
              <a:rPr lang="en-US" b="1" dirty="0" smtClean="0">
                <a:solidFill>
                  <a:srgbClr val="7030A0"/>
                </a:solidFill>
              </a:rPr>
              <a:t>In order to prevent post-operative discomfort, flex the table slightly at both breaks or place a rolled towel or small pillow under the knees. This padding should be very soft and should not make the strap too tight.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1047</Words>
  <Application>Microsoft Office PowerPoint</Application>
  <PresentationFormat>On-screen Show (4:3)</PresentationFormat>
  <Paragraphs>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Slide 1</vt:lpstr>
      <vt:lpstr>PATIENT POSITIONING DURING SURGERY</vt:lpstr>
      <vt:lpstr>Slide 3</vt:lpstr>
      <vt:lpstr>Slide 4</vt:lpstr>
      <vt:lpstr>SUPINE POSITION (HORIZONTAL RECUMBENT POSITION)</vt:lpstr>
      <vt:lpstr>Slide 6</vt:lpstr>
      <vt:lpstr>Uses of supine position</vt:lpstr>
      <vt:lpstr>Procedure </vt:lpstr>
      <vt:lpstr>Slide 9</vt:lpstr>
      <vt:lpstr>PRONE POSITION</vt:lpstr>
      <vt:lpstr>Slide 11</vt:lpstr>
      <vt:lpstr>TRENDELENBURG POSITION</vt:lpstr>
      <vt:lpstr>Slide 13</vt:lpstr>
      <vt:lpstr>Procedure </vt:lpstr>
      <vt:lpstr>REVERSE TRENDELENBURG POSITION</vt:lpstr>
      <vt:lpstr>Uses </vt:lpstr>
      <vt:lpstr>Procedure </vt:lpstr>
      <vt:lpstr>LATERAL KIDNEY POSITION</vt:lpstr>
      <vt:lpstr>Uses </vt:lpstr>
      <vt:lpstr>Right kidney position: procedure</vt:lpstr>
      <vt:lpstr>LATERAL CHEST POSITION</vt:lpstr>
      <vt:lpstr>Uses </vt:lpstr>
      <vt:lpstr>Right lateral position: procedure</vt:lpstr>
      <vt:lpstr>LITHOTOMY POSITION</vt:lpstr>
      <vt:lpstr>Slide 25</vt:lpstr>
      <vt:lpstr>Uses </vt:lpstr>
      <vt:lpstr>JACKNIFE (KRASKE) POSITION</vt:lpstr>
      <vt:lpstr>Uses </vt:lpstr>
      <vt:lpstr>SITTING POSITION</vt:lpstr>
      <vt:lpstr>Uses </vt:lpstr>
      <vt:lpstr>THANK YOU</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POSITIONING DURING SURGERY</dc:title>
  <dc:creator>College </dc:creator>
  <cp:lastModifiedBy>ANNAMMAL COLLEGE OF NURSING</cp:lastModifiedBy>
  <cp:revision>118</cp:revision>
  <dcterms:created xsi:type="dcterms:W3CDTF">2014-03-17T05:20:03Z</dcterms:created>
  <dcterms:modified xsi:type="dcterms:W3CDTF">2016-02-10T10:30:14Z</dcterms:modified>
</cp:coreProperties>
</file>